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drawings/drawing9.xml" ContentType="application/vnd.openxmlformats-officedocument.drawingml.chartshapes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notesSlides/notesSlide10.xml" ContentType="application/vnd.openxmlformats-officedocument.presentationml.notesSlide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1" r:id="rId2"/>
    <p:sldId id="279" r:id="rId3"/>
    <p:sldId id="263" r:id="rId4"/>
    <p:sldId id="278" r:id="rId5"/>
    <p:sldId id="283" r:id="rId6"/>
    <p:sldId id="265" r:id="rId7"/>
    <p:sldId id="266" r:id="rId8"/>
    <p:sldId id="267" r:id="rId9"/>
    <p:sldId id="268" r:id="rId10"/>
    <p:sldId id="270" r:id="rId11"/>
    <p:sldId id="272" r:id="rId12"/>
    <p:sldId id="274" r:id="rId13"/>
    <p:sldId id="282" r:id="rId14"/>
    <p:sldId id="277" r:id="rId15"/>
    <p:sldId id="281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B4B"/>
    <a:srgbClr val="FF2F2F"/>
    <a:srgbClr val="FFFF66"/>
    <a:srgbClr val="47FF9A"/>
    <a:srgbClr val="00F66F"/>
    <a:srgbClr val="FFFF00"/>
    <a:srgbClr val="00CC99"/>
    <a:srgbClr val="66CCFF"/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&#1050;&#1085;&#1080;&#1075;&#1072;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&#1044;&#1080;&#1072;&#1075;&#1088;&#1072;&#1084;&#1084;&#1072;%204%20&#1074;%20Microsoft%20Office%20PowerPoint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Office_Excel9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Office_Excel10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Office_Excel6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22687094211907721"/>
          <c:y val="0.19681608594994446"/>
          <c:w val="0.53748635861306759"/>
          <c:h val="0.80292802466030999"/>
        </c:manualLayout>
      </c:layout>
      <c:pieChart>
        <c:varyColors val="1"/>
        <c:firstSliceAng val="0"/>
      </c:pieChart>
    </c:plotArea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ser>
          <c:idx val="0"/>
          <c:order val="0"/>
          <c:spPr>
            <a:ln w="34925">
              <a:solidFill>
                <a:schemeClr val="tx1"/>
              </a:solidFill>
            </a:ln>
          </c:spPr>
          <c:dPt>
            <c:idx val="0"/>
            <c:spPr>
              <a:solidFill>
                <a:srgbClr val="00B050"/>
              </a:solidFill>
              <a:ln w="34925"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rgbClr val="FFC000"/>
              </a:solidFill>
              <a:ln w="34925"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00CC99"/>
              </a:solidFill>
              <a:ln w="34925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0.17868339355095156"/>
                  <c:y val="1.7214787379715511E-2"/>
                </c:manualLayout>
              </c:layout>
              <c:tx>
                <c:rich>
                  <a:bodyPr/>
                  <a:lstStyle/>
                  <a:p>
                    <a:pPr>
                      <a:defRPr sz="120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1400" b="1" dirty="0" smtClean="0">
                        <a:latin typeface="Times New Roman" pitchFamily="18" charset="0"/>
                        <a:cs typeface="Times New Roman" pitchFamily="18" charset="0"/>
                      </a:rPr>
                      <a:t>К</a:t>
                    </a:r>
                    <a:r>
                      <a:rPr lang="ru-RU" sz="1400" b="1" dirty="0" smtClean="0"/>
                      <a:t>ФХ:</a:t>
                    </a:r>
                  </a:p>
                  <a:p>
                    <a:pPr>
                      <a:defRPr sz="120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dirty="0" smtClean="0"/>
                      <a:t> </a:t>
                    </a:r>
                    <a:r>
                      <a:rPr lang="ru-RU" b="1" dirty="0" smtClean="0"/>
                      <a:t>23591 обращение</a:t>
                    </a:r>
                  </a:p>
                  <a:p>
                    <a:pPr>
                      <a:defRPr sz="120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dirty="0" smtClean="0"/>
                      <a:t>(43,5%)</a:t>
                    </a:r>
                    <a:endParaRPr lang="ru-RU" dirty="0"/>
                  </a:p>
                </c:rich>
              </c:tx>
              <c:spPr>
                <a:noFill/>
                <a:ln w="28575">
                  <a:noFill/>
                </a:ln>
              </c:spPr>
              <c:showVal val="1"/>
              <c:showCatName val="1"/>
            </c:dLbl>
            <c:dLbl>
              <c:idx val="1"/>
              <c:layout>
                <c:manualLayout>
                  <c:x val="0.13698399708326645"/>
                  <c:y val="-0.24603340592678474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>
                        <a:latin typeface="Times New Roman" pitchFamily="18" charset="0"/>
                        <a:cs typeface="Times New Roman" pitchFamily="18" charset="0"/>
                      </a:rPr>
                      <a:t>Л</a:t>
                    </a:r>
                    <a:r>
                      <a:rPr lang="ru-RU" sz="1400" b="1" dirty="0"/>
                      <a:t>ПХ, малые </a:t>
                    </a:r>
                    <a:r>
                      <a:rPr lang="ru-RU" sz="1400" b="1" dirty="0" smtClean="0"/>
                      <a:t>предприятия: </a:t>
                    </a:r>
                  </a:p>
                  <a:p>
                    <a:r>
                      <a:rPr lang="ru-RU" b="1" dirty="0" smtClean="0"/>
                      <a:t>20233 обращения</a:t>
                    </a:r>
                  </a:p>
                  <a:p>
                    <a:r>
                      <a:rPr lang="ru-RU" dirty="0" smtClean="0"/>
                      <a:t>(37,3%)</a:t>
                    </a:r>
                    <a:endParaRPr lang="ru-RU" dirty="0"/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0.14125944143921448"/>
                  <c:y val="0.19287532308993777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0" dirty="0" smtClean="0">
                        <a:latin typeface="Times New Roman" pitchFamily="18" charset="0"/>
                        <a:cs typeface="Times New Roman" pitchFamily="18" charset="0"/>
                      </a:rPr>
                      <a:t>П</a:t>
                    </a:r>
                    <a:r>
                      <a:rPr lang="ru-RU" sz="1400" b="1" i="0" dirty="0" smtClean="0"/>
                      <a:t>рочие</a:t>
                    </a:r>
                  </a:p>
                  <a:p>
                    <a:r>
                      <a:rPr lang="ru-RU" dirty="0" smtClean="0"/>
                      <a:t> (крупные </a:t>
                    </a:r>
                    <a:r>
                      <a:rPr lang="ru-RU" dirty="0"/>
                      <a:t>хозяйства, руководителя и специалисты РИКЦ, УСХ, сельских поселений и т.д</a:t>
                    </a:r>
                    <a:r>
                      <a:rPr lang="ru-RU" dirty="0" smtClean="0"/>
                      <a:t>.):</a:t>
                    </a:r>
                  </a:p>
                  <a:p>
                    <a:r>
                      <a:rPr lang="ru-RU" b="1" dirty="0" smtClean="0"/>
                      <a:t>10466 обращений</a:t>
                    </a:r>
                  </a:p>
                  <a:p>
                    <a:r>
                      <a:rPr lang="ru-RU" dirty="0" smtClean="0"/>
                      <a:t>(19,2%)</a:t>
                    </a:r>
                    <a:endParaRPr lang="ru-RU" dirty="0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Лист1!$G$61:$I$61</c:f>
              <c:strCache>
                <c:ptCount val="3"/>
                <c:pt idx="0">
                  <c:v>КФХ</c:v>
                </c:pt>
                <c:pt idx="1">
                  <c:v>ЛПХ, малые предприятия</c:v>
                </c:pt>
                <c:pt idx="2">
                  <c:v>Прочие ( крупные хозяйства, руководителя и специалисты РИКЦ, УСХ, сельских поселений и т.д.)</c:v>
                </c:pt>
              </c:strCache>
            </c:strRef>
          </c:cat>
          <c:val>
            <c:numRef>
              <c:f>Лист1!$G$62:$I$62</c:f>
              <c:numCache>
                <c:formatCode>General</c:formatCode>
                <c:ptCount val="3"/>
                <c:pt idx="0">
                  <c:v>23591</c:v>
                </c:pt>
                <c:pt idx="1">
                  <c:v>20233</c:v>
                </c:pt>
                <c:pt idx="2">
                  <c:v>10466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0.10693478419364252"/>
          <c:y val="5.1994125734283213E-2"/>
          <c:w val="0.63545056867891514"/>
          <c:h val="0.86446756655418167"/>
        </c:manualLayout>
      </c:layout>
      <c:bar3DChart>
        <c:barDir val="col"/>
        <c:grouping val="stacked"/>
        <c:ser>
          <c:idx val="2"/>
          <c:order val="2"/>
          <c:tx>
            <c:strRef>
              <c:f>[Книга1]Лист1!$B$2</c:f>
            </c:strRef>
          </c:tx>
          <c:spPr>
            <a:solidFill>
              <a:schemeClr val="accent1"/>
            </a:solidFill>
            <a:ln w="34925">
              <a:solidFill>
                <a:schemeClr val="tx1"/>
              </a:solidFill>
            </a:ln>
          </c:spPr>
          <c:cat>
            <c:multiLvlStrRef>
              <c:f>[Книга1]Лист1!$A$3:$A$4</c:f>
            </c:multiLvlStrRef>
          </c:cat>
          <c:val>
            <c:numRef>
              <c:f>[Книга1]Лист1!$B$3:$B$4</c:f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бюджетное финансирование</c:v>
                </c:pt>
              </c:strCache>
            </c:strRef>
          </c:tx>
          <c:spPr>
            <a:solidFill>
              <a:srgbClr val="00CC00"/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009900"/>
              </a:solidFill>
              <a:ln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rgbClr val="009900"/>
              </a:solidFill>
              <a:ln>
                <a:solidFill>
                  <a:schemeClr val="tx1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72225.100000000006</c:v>
                </c:pt>
                <c:pt idx="1">
                  <c:v>66500.899999999994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внебюджетная деятельность</c:v>
                </c:pt>
              </c:strCache>
            </c:strRef>
          </c:tx>
          <c:spPr>
            <a:solidFill>
              <a:srgbClr val="FFCC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18348.8</c:v>
                </c:pt>
                <c:pt idx="1">
                  <c:v>22293.5</c:v>
                </c:pt>
              </c:numCache>
            </c:numRef>
          </c:val>
        </c:ser>
        <c:shape val="box"/>
        <c:axId val="72119808"/>
        <c:axId val="72121344"/>
        <c:axId val="0"/>
      </c:bar3DChart>
      <c:catAx>
        <c:axId val="721198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2121344"/>
        <c:crosses val="autoZero"/>
        <c:auto val="1"/>
        <c:lblAlgn val="ctr"/>
        <c:lblOffset val="100"/>
      </c:catAx>
      <c:valAx>
        <c:axId val="72121344"/>
        <c:scaling>
          <c:orientation val="minMax"/>
        </c:scaling>
        <c:axPos val="l"/>
        <c:majorGridlines/>
        <c:numFmt formatCode="General" sourceLinked="1"/>
        <c:tickLblPos val="nextTo"/>
        <c:spPr>
          <a:ln>
            <a:solidFill>
              <a:srgbClr val="002060"/>
            </a:solidFill>
          </a:ln>
        </c:spPr>
        <c:crossAx val="72119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738407699037681"/>
          <c:y val="0.38855992153778501"/>
          <c:w val="0.35261592300962397"/>
          <c:h val="0.13064178104843541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764011799410031"/>
          <c:y val="0.16528925619834778"/>
          <c:w val="0.61651917404129797"/>
          <c:h val="0.67493112947658784"/>
        </c:manualLayout>
      </c:layout>
      <c:bar3DChart>
        <c:barDir val="col"/>
        <c:grouping val="standard"/>
        <c:shape val="box"/>
        <c:axId val="73885952"/>
        <c:axId val="73887744"/>
        <c:axId val="73871808"/>
      </c:bar3DChart>
      <c:catAx>
        <c:axId val="73885952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388774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73887744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3885952"/>
        <c:crosses val="autoZero"/>
        <c:crossBetween val="between"/>
      </c:valAx>
      <c:serAx>
        <c:axId val="73871808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3887744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.12470975503062139"/>
          <c:y val="0.1526675415573058"/>
          <c:w val="0.74769652230971273"/>
          <c:h val="0.70877413240011866"/>
        </c:manualLayout>
      </c:layout>
      <c:pie3DChart>
        <c:varyColors val="1"/>
        <c:ser>
          <c:idx val="0"/>
          <c:order val="0"/>
          <c:spPr>
            <a:ln w="34925">
              <a:solidFill>
                <a:schemeClr val="tx1"/>
              </a:solidFill>
            </a:ln>
          </c:spPr>
          <c:explosion val="24"/>
          <c:dPt>
            <c:idx val="0"/>
            <c:spPr>
              <a:solidFill>
                <a:srgbClr val="00B050"/>
              </a:solidFill>
              <a:ln w="34925"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FF00FF"/>
              </a:solidFill>
              <a:ln w="34925"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accent5">
                  <a:lumMod val="40000"/>
                  <a:lumOff val="60000"/>
                </a:schemeClr>
              </a:solidFill>
              <a:ln w="34925"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chemeClr val="accent2">
                  <a:lumMod val="75000"/>
                </a:schemeClr>
              </a:solidFill>
              <a:ln w="34925">
                <a:solidFill>
                  <a:schemeClr val="tx1"/>
                </a:solidFill>
              </a:ln>
            </c:spPr>
          </c:dPt>
          <c:dPt>
            <c:idx val="5"/>
            <c:spPr>
              <a:solidFill>
                <a:srgbClr val="002060"/>
              </a:solidFill>
              <a:ln w="34925">
                <a:solidFill>
                  <a:schemeClr val="tx1"/>
                </a:solidFill>
              </a:ln>
            </c:spPr>
          </c:dPt>
          <c:dPt>
            <c:idx val="6"/>
            <c:spPr>
              <a:solidFill>
                <a:srgbClr val="FF0000"/>
              </a:solidFill>
              <a:ln w="34925">
                <a:solidFill>
                  <a:schemeClr val="tx1"/>
                </a:solidFill>
              </a:ln>
            </c:spPr>
          </c:dPt>
          <c:dPt>
            <c:idx val="7"/>
            <c:spPr>
              <a:solidFill>
                <a:schemeClr val="accent6">
                  <a:lumMod val="75000"/>
                </a:schemeClr>
              </a:solidFill>
              <a:ln w="34925">
                <a:solidFill>
                  <a:schemeClr val="tx1"/>
                </a:solidFill>
              </a:ln>
            </c:spPr>
          </c:dPt>
          <c:dPt>
            <c:idx val="8"/>
            <c:spPr>
              <a:solidFill>
                <a:srgbClr val="00FF00"/>
              </a:solidFill>
              <a:ln w="34925">
                <a:solidFill>
                  <a:schemeClr val="tx1"/>
                </a:solidFill>
              </a:ln>
            </c:spPr>
          </c:dPt>
          <c:dPt>
            <c:idx val="9"/>
            <c:spPr>
              <a:solidFill>
                <a:srgbClr val="FFFF00"/>
              </a:solidFill>
              <a:ln w="34925">
                <a:solidFill>
                  <a:schemeClr val="tx1"/>
                </a:solidFill>
              </a:ln>
            </c:spPr>
          </c:dPt>
          <c:dPt>
            <c:idx val="10"/>
            <c:spPr>
              <a:solidFill>
                <a:srgbClr val="00B0F0"/>
              </a:solidFill>
              <a:ln w="34925">
                <a:solidFill>
                  <a:schemeClr val="tx1"/>
                </a:solidFill>
              </a:ln>
            </c:spPr>
          </c:dPt>
          <c:dPt>
            <c:idx val="11"/>
            <c:spPr>
              <a:solidFill>
                <a:srgbClr val="7030A0"/>
              </a:solidFill>
              <a:ln w="34925">
                <a:solidFill>
                  <a:schemeClr val="tx1"/>
                </a:solidFill>
              </a:ln>
            </c:spPr>
          </c:dPt>
          <c:dPt>
            <c:idx val="12"/>
            <c:spPr>
              <a:solidFill>
                <a:schemeClr val="bg1">
                  <a:lumMod val="65000"/>
                </a:schemeClr>
              </a:solidFill>
              <a:ln w="34925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2.3850612423447212E-2"/>
                  <c:y val="-0.1030860309128025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экология; </a:t>
                    </a:r>
                    <a:endParaRPr lang="ru-RU" dirty="0" smtClean="0"/>
                  </a:p>
                  <a:p>
                    <a:r>
                      <a:rPr lang="ru-RU" dirty="0" smtClean="0"/>
                      <a:t>6334,3</a:t>
                    </a:r>
                    <a:endParaRPr lang="ru-RU" dirty="0"/>
                  </a:p>
                </c:rich>
              </c:tx>
              <c:showVal val="1"/>
              <c:showCatName val="1"/>
            </c:dLbl>
            <c:dLbl>
              <c:idx val="1"/>
              <c:layout>
                <c:manualLayout>
                  <c:x val="7.3725940507436676E-3"/>
                  <c:y val="-0.12998950131233622"/>
                </c:manualLayout>
              </c:layout>
              <c:tx>
                <c:rich>
                  <a:bodyPr/>
                  <a:lstStyle/>
                  <a:p>
                    <a:r>
                      <a:rPr lang="ru-RU" sz="1400"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r>
                      <a:rPr lang="ru-RU"/>
                      <a:t>трахование; </a:t>
                    </a:r>
                  </a:p>
                  <a:p>
                    <a:r>
                      <a:rPr lang="ru-RU"/>
                      <a:t>84,0</a:t>
                    </a:r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1.1111001749781409E-2"/>
                  <c:y val="3.353703703703703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охрана труда; </a:t>
                    </a:r>
                    <a:endParaRPr lang="ru-RU" dirty="0" smtClean="0"/>
                  </a:p>
                  <a:p>
                    <a:r>
                      <a:rPr lang="ru-RU" dirty="0" smtClean="0"/>
                      <a:t>603,2</a:t>
                    </a:r>
                    <a:endParaRPr lang="ru-RU" dirty="0"/>
                  </a:p>
                </c:rich>
              </c:tx>
              <c:showVal val="1"/>
              <c:showCatName val="1"/>
            </c:dLbl>
            <c:dLbl>
              <c:idx val="3"/>
              <c:layout>
                <c:manualLayout>
                  <c:x val="5.1706364829396508E-2"/>
                  <c:y val="5.6759550889472148E-2"/>
                </c:manualLayout>
              </c:layout>
              <c:showVal val="1"/>
              <c:showCatName val="1"/>
            </c:dLbl>
            <c:dLbl>
              <c:idx val="4"/>
              <c:layout>
                <c:manualLayout>
                  <c:x val="6.0471019247594154E-2"/>
                  <c:y val="3.3118693496646243E-2"/>
                </c:manualLayout>
              </c:layout>
              <c:showVal val="1"/>
              <c:showCatName val="1"/>
            </c:dLbl>
            <c:dLbl>
              <c:idx val="5"/>
              <c:layout>
                <c:manualLayout>
                  <c:x val="4.2812117235345774E-2"/>
                  <c:y val="5.7407407407407511E-2"/>
                </c:manualLayout>
              </c:layout>
              <c:showVal val="1"/>
              <c:showCatName val="1"/>
            </c:dLbl>
            <c:dLbl>
              <c:idx val="6"/>
              <c:layout>
                <c:manualLayout>
                  <c:x val="-0.12761482939632546"/>
                  <c:y val="6.6578448527267367E-2"/>
                </c:manualLayout>
              </c:layout>
              <c:showVal val="1"/>
              <c:showCatName val="1"/>
            </c:dLbl>
            <c:dLbl>
              <c:idx val="7"/>
              <c:layout>
                <c:manualLayout>
                  <c:x val="-0.10551624015748058"/>
                  <c:y val="3.3782152230971134E-2"/>
                </c:manualLayout>
              </c:layout>
              <c:showVal val="1"/>
              <c:showCatName val="1"/>
            </c:dLbl>
            <c:dLbl>
              <c:idx val="8"/>
              <c:layout>
                <c:manualLayout>
                  <c:x val="-7.7758092738407794E-2"/>
                  <c:y val="2.6719451735199771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недвижимость; </a:t>
                    </a:r>
                    <a:endParaRPr lang="ru-RU" smtClean="0"/>
                  </a:p>
                  <a:p>
                    <a:r>
                      <a:rPr lang="ru-RU" smtClean="0"/>
                      <a:t>894,1</a:t>
                    </a:r>
                    <a:endParaRPr lang="ru-RU"/>
                  </a:p>
                </c:rich>
              </c:tx>
              <c:showVal val="1"/>
              <c:showCatName val="1"/>
            </c:dLbl>
            <c:dLbl>
              <c:idx val="9"/>
              <c:layout>
                <c:manualLayout>
                  <c:x val="-4.7753977377572324E-2"/>
                  <c:y val="-1.2146814981460651E-2"/>
                </c:manualLayout>
              </c:layout>
              <c:showVal val="1"/>
              <c:showCatName val="1"/>
            </c:dLbl>
            <c:dLbl>
              <c:idx val="10"/>
              <c:layout>
                <c:manualLayout>
                  <c:x val="-1.0204930829503418E-2"/>
                  <c:y val="-0.1547431571053626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мероприятия на платной основе (ярмарки</a:t>
                    </a:r>
                    <a:r>
                      <a:rPr lang="ru-RU" dirty="0" smtClean="0"/>
                      <a:t>);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4204,1</a:t>
                    </a:r>
                  </a:p>
                </c:rich>
              </c:tx>
              <c:showVal val="1"/>
              <c:showCatName val="1"/>
            </c:dLbl>
            <c:dLbl>
              <c:idx val="11"/>
              <c:layout>
                <c:manualLayout>
                  <c:x val="-2.1495188101487313E-2"/>
                  <c:y val="-0.11205380577427818"/>
                </c:manualLayout>
              </c:layout>
              <c:tx>
                <c:rich>
                  <a:bodyPr/>
                  <a:lstStyle/>
                  <a:p>
                    <a:endParaRPr lang="ru-RU" dirty="0" smtClean="0"/>
                  </a:p>
                  <a:p>
                    <a:r>
                      <a:rPr lang="ru-RU" dirty="0" smtClean="0"/>
                      <a:t>комплексные </a:t>
                    </a:r>
                    <a:r>
                      <a:rPr lang="ru-RU" dirty="0"/>
                      <a:t>договоры; </a:t>
                    </a:r>
                    <a:endParaRPr lang="ru-RU" dirty="0" smtClean="0"/>
                  </a:p>
                  <a:p>
                    <a:r>
                      <a:rPr lang="ru-RU" dirty="0" smtClean="0"/>
                      <a:t>463,0</a:t>
                    </a:r>
                    <a:endParaRPr lang="ru-RU" dirty="0"/>
                  </a:p>
                </c:rich>
              </c:tx>
              <c:showVal val="1"/>
              <c:showCatName val="1"/>
            </c:dLbl>
            <c:dLbl>
              <c:idx val="12"/>
              <c:layout>
                <c:manualLayout>
                  <c:x val="0.13324552953627689"/>
                  <c:y val="-6.371925731505784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услуги</a:t>
                    </a:r>
                    <a:r>
                      <a:rPr lang="ru-RU" dirty="0" smtClean="0"/>
                      <a:t>;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2885,9</a:t>
                    </a:r>
                  </a:p>
                </c:rich>
              </c:tx>
              <c:showVal val="1"/>
              <c:showCatName val="1"/>
            </c:dLbl>
            <c:spPr>
              <a:noFill/>
            </c:spPr>
            <c:txPr>
              <a:bodyPr/>
              <a:lstStyle/>
              <a:p>
                <a:pPr>
                  <a:defRPr sz="1400" b="1" i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'[Диаграмма 4 в Microsoft Office PowerPoint]формулы'!$C$99:$O$99</c:f>
              <c:strCache>
                <c:ptCount val="13"/>
                <c:pt idx="0">
                  <c:v>экология</c:v>
                </c:pt>
                <c:pt idx="1">
                  <c:v>страхование</c:v>
                </c:pt>
                <c:pt idx="2">
                  <c:v>охрана труда</c:v>
                </c:pt>
                <c:pt idx="3">
                  <c:v>гос. поддержка</c:v>
                </c:pt>
                <c:pt idx="4">
                  <c:v>юридические услуги</c:v>
                </c:pt>
                <c:pt idx="5">
                  <c:v>бизнес-планирование</c:v>
                </c:pt>
                <c:pt idx="6">
                  <c:v>растениеводство</c:v>
                </c:pt>
                <c:pt idx="7">
                  <c:v>животноводство</c:v>
                </c:pt>
                <c:pt idx="8">
                  <c:v>недвижимость</c:v>
                </c:pt>
                <c:pt idx="9">
                  <c:v>бухгалтерские услуги</c:v>
                </c:pt>
                <c:pt idx="10">
                  <c:v>мероприятия на платной основе (ярмарки)</c:v>
                </c:pt>
                <c:pt idx="11">
                  <c:v>комплексные договоры</c:v>
                </c:pt>
                <c:pt idx="12">
                  <c:v>прочие услуги</c:v>
                </c:pt>
              </c:strCache>
            </c:strRef>
          </c:cat>
          <c:val>
            <c:numRef>
              <c:f>'[Диаграмма 4 в Microsoft Office PowerPoint]формулы'!$C$100:$O$100</c:f>
              <c:numCache>
                <c:formatCode>0.0</c:formatCode>
                <c:ptCount val="13"/>
                <c:pt idx="0">
                  <c:v>6334.3</c:v>
                </c:pt>
                <c:pt idx="1">
                  <c:v>84</c:v>
                </c:pt>
                <c:pt idx="2">
                  <c:v>603.20000000000005</c:v>
                </c:pt>
                <c:pt idx="3">
                  <c:v>1510.4</c:v>
                </c:pt>
                <c:pt idx="4">
                  <c:v>1757</c:v>
                </c:pt>
                <c:pt idx="5">
                  <c:v>318.7</c:v>
                </c:pt>
                <c:pt idx="6">
                  <c:v>76.7</c:v>
                </c:pt>
                <c:pt idx="7">
                  <c:v>1560.3</c:v>
                </c:pt>
                <c:pt idx="8">
                  <c:v>894.1</c:v>
                </c:pt>
                <c:pt idx="9">
                  <c:v>593</c:v>
                </c:pt>
                <c:pt idx="10">
                  <c:v>4204.1000000000004</c:v>
                </c:pt>
                <c:pt idx="11">
                  <c:v>463</c:v>
                </c:pt>
                <c:pt idx="12">
                  <c:v>2885.9</c:v>
                </c:pt>
              </c:numCache>
            </c:numRef>
          </c:val>
        </c:ser>
      </c:pie3DChart>
    </c:plotArea>
    <c:plotVisOnly val="1"/>
  </c:chart>
  <c:spPr>
    <a:noFill/>
  </c:spPr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764011799410031"/>
          <c:y val="0.16528925619834781"/>
          <c:w val="0.61651917404129797"/>
          <c:h val="0.67493112947658795"/>
        </c:manualLayout>
      </c:layout>
      <c:bar3DChart>
        <c:barDir val="col"/>
        <c:grouping val="standard"/>
        <c:shape val="box"/>
        <c:axId val="42378752"/>
        <c:axId val="42380288"/>
        <c:axId val="42369472"/>
      </c:bar3DChart>
      <c:catAx>
        <c:axId val="42378752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238028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42380288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2378752"/>
        <c:crosses val="autoZero"/>
        <c:crossBetween val="between"/>
      </c:valAx>
      <c:serAx>
        <c:axId val="42369472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2380288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764011799410031"/>
          <c:y val="0.16528925619834783"/>
          <c:w val="0.61651917404129797"/>
          <c:h val="0.67493112947658807"/>
        </c:manualLayout>
      </c:layout>
      <c:bar3DChart>
        <c:barDir val="col"/>
        <c:grouping val="standard"/>
        <c:shape val="box"/>
        <c:axId val="41688448"/>
        <c:axId val="136011136"/>
        <c:axId val="41719104"/>
      </c:bar3DChart>
      <c:catAx>
        <c:axId val="41688448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3601113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36011136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1688448"/>
        <c:crosses val="autoZero"/>
        <c:crossBetween val="between"/>
      </c:valAx>
      <c:serAx>
        <c:axId val="41719104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36011136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764011799410031"/>
          <c:y val="0.16528925619834783"/>
          <c:w val="0.61651917404129797"/>
          <c:h val="0.67493112947658807"/>
        </c:manualLayout>
      </c:layout>
      <c:bar3DChart>
        <c:barDir val="col"/>
        <c:grouping val="standard"/>
        <c:shape val="box"/>
        <c:axId val="136231552"/>
        <c:axId val="138912512"/>
        <c:axId val="135646272"/>
      </c:bar3DChart>
      <c:catAx>
        <c:axId val="136231552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3891251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38912512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36231552"/>
        <c:crosses val="autoZero"/>
        <c:crossBetween val="between"/>
      </c:valAx>
      <c:serAx>
        <c:axId val="135646272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38912512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193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="1" i="1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Соотношение количества  штатных и привлеченных сотрудников по состоянию на </a:t>
            </a:r>
            <a:r>
              <a:rPr lang="ru-RU" sz="1800" b="1" i="1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01.01.2015/01.01.2016 г.г.</a:t>
            </a:r>
            <a:endParaRPr lang="ru-RU" sz="1800" b="1" i="1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0.1174332468218012"/>
          <c:y val="2.6585301837270411E-2"/>
        </c:manualLayout>
      </c:layout>
      <c:spPr>
        <a:noFill/>
        <a:ln w="25252">
          <a:noFill/>
        </a:ln>
      </c:spPr>
    </c:title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4306758530183833E-2"/>
          <c:y val="0.11158559346748323"/>
          <c:w val="0.78308213035870511"/>
          <c:h val="0.80826450860309162"/>
        </c:manualLayout>
      </c:layout>
      <c:bar3DChart>
        <c:barDir val="col"/>
        <c:grouping val="standard"/>
        <c:ser>
          <c:idx val="0"/>
          <c:order val="0"/>
          <c:tx>
            <c:strRef>
              <c:f>'формулы'!$B$31</c:f>
              <c:strCache>
                <c:ptCount val="1"/>
                <c:pt idx="0">
                  <c:v>штатные</c:v>
                </c:pt>
              </c:strCache>
            </c:strRef>
          </c:tx>
          <c:spPr>
            <a:solidFill>
              <a:srgbClr val="006600"/>
            </a:solidFill>
            <a:ln w="25252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1.5897782417574436E-2"/>
                  <c:y val="-2.7676564318079612E-2"/>
                </c:manualLayout>
              </c:layout>
              <c:showVal val="1"/>
            </c:dLbl>
            <c:dLbl>
              <c:idx val="1"/>
              <c:layout>
                <c:manualLayout>
                  <c:x val="6.8368765796542802E-2"/>
                  <c:y val="-6.7041591806548768E-3"/>
                </c:manualLayout>
              </c:layout>
              <c:showVal val="1"/>
            </c:dLbl>
            <c:spPr>
              <a:noFill/>
              <a:ln w="25252">
                <a:noFill/>
              </a:ln>
            </c:spPr>
            <c:txPr>
              <a:bodyPr/>
              <a:lstStyle/>
              <a:p>
                <a:pPr>
                  <a:defRPr sz="1600" b="1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'формулы'!$A$32:$A$33</c:f>
              <c:strCache>
                <c:ptCount val="2"/>
                <c:pt idx="0">
                  <c:v>2014</c:v>
                </c:pt>
                <c:pt idx="1">
                  <c:v>2015</c:v>
                </c:pt>
              </c:strCache>
            </c:strRef>
          </c:cat>
          <c:val>
            <c:numRef>
              <c:f>'формулы'!$B$32:$B$33</c:f>
              <c:numCache>
                <c:formatCode>General</c:formatCode>
                <c:ptCount val="2"/>
                <c:pt idx="0">
                  <c:v>197</c:v>
                </c:pt>
                <c:pt idx="1">
                  <c:v>172</c:v>
                </c:pt>
              </c:numCache>
            </c:numRef>
          </c:val>
        </c:ser>
        <c:ser>
          <c:idx val="1"/>
          <c:order val="1"/>
          <c:tx>
            <c:strRef>
              <c:f>'формулы'!$C$31</c:f>
              <c:strCache>
                <c:ptCount val="1"/>
                <c:pt idx="0">
                  <c:v>привлеченные</c:v>
                </c:pt>
              </c:strCache>
            </c:strRef>
          </c:tx>
          <c:spPr>
            <a:solidFill>
              <a:srgbClr val="FFC000"/>
            </a:solidFill>
            <a:ln w="25252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1.3349015830985749E-2"/>
                  <c:y val="-1.733618917470026E-2"/>
                </c:manualLayout>
              </c:layout>
              <c:showVal val="1"/>
            </c:dLbl>
            <c:dLbl>
              <c:idx val="1"/>
              <c:layout>
                <c:manualLayout>
                  <c:x val="5.6910026430366523E-2"/>
                  <c:y val="-4.1215744974881308E-3"/>
                </c:manualLayout>
              </c:layout>
              <c:showVal val="1"/>
            </c:dLbl>
            <c:spPr>
              <a:noFill/>
              <a:ln w="25252">
                <a:noFill/>
              </a:ln>
            </c:spPr>
            <c:txPr>
              <a:bodyPr/>
              <a:lstStyle/>
              <a:p>
                <a:pPr>
                  <a:defRPr sz="1400" b="1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'формулы'!$A$32:$A$33</c:f>
              <c:strCache>
                <c:ptCount val="2"/>
                <c:pt idx="0">
                  <c:v>2014</c:v>
                </c:pt>
                <c:pt idx="1">
                  <c:v>2015</c:v>
                </c:pt>
              </c:strCache>
            </c:strRef>
          </c:cat>
          <c:val>
            <c:numRef>
              <c:f>'формулы'!$C$32:$C$33</c:f>
              <c:numCache>
                <c:formatCode>General</c:formatCode>
                <c:ptCount val="2"/>
                <c:pt idx="0">
                  <c:v>8</c:v>
                </c:pt>
                <c:pt idx="1">
                  <c:v>24</c:v>
                </c:pt>
              </c:numCache>
            </c:numRef>
          </c:val>
        </c:ser>
        <c:shape val="box"/>
        <c:axId val="83076224"/>
        <c:axId val="83077760"/>
        <c:axId val="83063232"/>
      </c:bar3DChart>
      <c:catAx>
        <c:axId val="83076224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3077760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83077760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3076224"/>
        <c:crosses val="autoZero"/>
        <c:crossBetween val="between"/>
      </c:valAx>
      <c:serAx>
        <c:axId val="83063232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3077760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5736928249137375"/>
          <c:y val="0.2093780711621574"/>
          <c:w val="0.48515991329735547"/>
          <c:h val="0.64931176366112164"/>
        </c:manualLayout>
      </c:layout>
      <c:doughnutChart>
        <c:varyColors val="1"/>
        <c:ser>
          <c:idx val="0"/>
          <c:order val="0"/>
          <c:spPr>
            <a:solidFill>
              <a:srgbClr val="9999FF"/>
            </a:solidFill>
            <a:ln w="37398">
              <a:solidFill>
                <a:srgbClr val="000000"/>
              </a:solidFill>
              <a:prstDash val="solid"/>
            </a:ln>
          </c:spPr>
          <c:explosion val="17"/>
          <c:dPt>
            <c:idx val="0"/>
            <c:spPr>
              <a:solidFill>
                <a:srgbClr val="CC6600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66FF66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666699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CC99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808000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chemeClr val="bg2">
                  <a:lumMod val="75000"/>
                </a:schemeClr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FF9900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FFFF00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000080"/>
              </a:solidFill>
              <a:ln w="37398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3243840130938694"/>
                  <c:y val="-0.15382067373157302"/>
                </c:manualLayout>
              </c:layout>
              <c:showLegendKey val="1"/>
              <c:showVal val="1"/>
              <c:showCatName val="1"/>
            </c:dLbl>
            <c:dLbl>
              <c:idx val="1"/>
              <c:layout>
                <c:manualLayout>
                  <c:x val="0.18911771211182904"/>
                  <c:y val="-8.94964774140075E-2"/>
                </c:manualLayout>
              </c:layout>
              <c:showLegendKey val="1"/>
              <c:showVal val="1"/>
              <c:showCatName val="1"/>
            </c:dLbl>
            <c:dLbl>
              <c:idx val="2"/>
              <c:layout>
                <c:manualLayout>
                  <c:x val="0.18323221711050194"/>
                  <c:y val="2.7359688591557636E-2"/>
                </c:manualLayout>
              </c:layout>
              <c:showLegendKey val="1"/>
              <c:showVal val="1"/>
              <c:showCatName val="1"/>
            </c:dLbl>
            <c:dLbl>
              <c:idx val="3"/>
              <c:layout>
                <c:manualLayout>
                  <c:x val="0.13461116517738683"/>
                  <c:y val="6.4692735776449004E-2"/>
                </c:manualLayout>
              </c:layout>
              <c:showLegendKey val="1"/>
              <c:showVal val="1"/>
              <c:showCatName val="1"/>
            </c:dLbl>
            <c:dLbl>
              <c:idx val="4"/>
              <c:layout>
                <c:manualLayout>
                  <c:x val="6.4752499336459504E-2"/>
                  <c:y val="0.12573145462080398"/>
                </c:manualLayout>
              </c:layout>
              <c:showLegendKey val="1"/>
              <c:showVal val="1"/>
              <c:showCatName val="1"/>
            </c:dLbl>
            <c:dLbl>
              <c:idx val="5"/>
              <c:layout>
                <c:manualLayout>
                  <c:x val="-0.20487569671768557"/>
                  <c:y val="5.289458883429058E-2"/>
                </c:manualLayout>
              </c:layout>
              <c:showLegendKey val="1"/>
              <c:showVal val="1"/>
              <c:showCatName val="1"/>
            </c:dLbl>
            <c:dLbl>
              <c:idx val="6"/>
              <c:layout>
                <c:manualLayout>
                  <c:x val="-0.19307816508891437"/>
                  <c:y val="-5.9796637262447702E-2"/>
                </c:manualLayout>
              </c:layout>
              <c:showLegendKey val="1"/>
              <c:showVal val="1"/>
              <c:showCatName val="1"/>
            </c:dLbl>
            <c:dLbl>
              <c:idx val="7"/>
              <c:layout>
                <c:manualLayout>
                  <c:x val="-9.0003760063700006E-2"/>
                  <c:y val="-0.11130986916109147"/>
                </c:manualLayout>
              </c:layout>
              <c:showLegendKey val="1"/>
              <c:showVal val="1"/>
              <c:showCatName val="1"/>
            </c:dLbl>
            <c:dLbl>
              <c:idx val="8"/>
              <c:layout>
                <c:manualLayout>
                  <c:x val="1.9813987436963661E-2"/>
                  <c:y val="-0.14493191640518621"/>
                </c:manualLayout>
              </c:layout>
              <c:showLegendKey val="1"/>
              <c:showVal val="1"/>
              <c:showCatName val="1"/>
            </c:dLbl>
            <c:dLbl>
              <c:idx val="9"/>
              <c:layout>
                <c:manualLayout>
                  <c:x val="-7.8940437560019363E-3"/>
                  <c:y val="-0.13597928760443687"/>
                </c:manualLayout>
              </c:layout>
              <c:showLegendKey val="1"/>
              <c:showVal val="1"/>
              <c:showCatName val="1"/>
            </c:dLbl>
            <c:dLbl>
              <c:idx val="10"/>
              <c:layout>
                <c:manualLayout>
                  <c:x val="5.4836799014061674E-2"/>
                  <c:y val="-0.11956468512531983"/>
                </c:manualLayout>
              </c:layout>
              <c:showLegendKey val="1"/>
              <c:showVal val="1"/>
              <c:showCatName val="1"/>
            </c:dLbl>
            <c:spPr>
              <a:noFill/>
              <a:ln w="37398">
                <a:noFill/>
              </a:ln>
            </c:spPr>
            <c:txPr>
              <a:bodyPr/>
              <a:lstStyle/>
              <a:p>
                <a:pPr>
                  <a:defRPr sz="1546" b="0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1"/>
            <c:showVal val="1"/>
            <c:showCatName val="1"/>
          </c:dLbls>
          <c:cat>
            <c:strRef>
              <c:f>Лист1!$A$5:$I$5</c:f>
              <c:strCache>
                <c:ptCount val="9"/>
                <c:pt idx="0">
                  <c:v>экологи</c:v>
                </c:pt>
                <c:pt idx="1">
                  <c:v>экономисты</c:v>
                </c:pt>
                <c:pt idx="2">
                  <c:v>бухгалтеры</c:v>
                </c:pt>
                <c:pt idx="3">
                  <c:v>юристы</c:v>
                </c:pt>
                <c:pt idx="4">
                  <c:v>агрономы</c:v>
                </c:pt>
                <c:pt idx="5">
                  <c:v>зоотехники</c:v>
                </c:pt>
                <c:pt idx="6">
                  <c:v>инженеры</c:v>
                </c:pt>
                <c:pt idx="7">
                  <c:v>программисты</c:v>
                </c:pt>
                <c:pt idx="8">
                  <c:v>спец-ты по недвижимости</c:v>
                </c:pt>
              </c:strCache>
            </c:strRef>
          </c:cat>
          <c:val>
            <c:numRef>
              <c:f>Лист1!$A$6:$I$6</c:f>
              <c:numCache>
                <c:formatCode>0.0%</c:formatCode>
                <c:ptCount val="9"/>
                <c:pt idx="0">
                  <c:v>4.5000000000000012E-2</c:v>
                </c:pt>
                <c:pt idx="1">
                  <c:v>5.8000000000000003E-2</c:v>
                </c:pt>
                <c:pt idx="2">
                  <c:v>0.10500000000000002</c:v>
                </c:pt>
                <c:pt idx="3">
                  <c:v>3.500000000000001E-2</c:v>
                </c:pt>
                <c:pt idx="4">
                  <c:v>4.1000000000000002E-2</c:v>
                </c:pt>
                <c:pt idx="5">
                  <c:v>0.18000000000000024</c:v>
                </c:pt>
                <c:pt idx="6">
                  <c:v>2.9000000000000001E-2</c:v>
                </c:pt>
                <c:pt idx="7">
                  <c:v>5.8000000000000003E-2</c:v>
                </c:pt>
                <c:pt idx="8">
                  <c:v>1.2E-2</c:v>
                </c:pt>
              </c:numCache>
            </c:numRef>
          </c:val>
        </c:ser>
        <c:firstSliceAng val="0"/>
        <c:holeSize val="50"/>
      </c:doughnutChart>
      <c:spPr>
        <a:noFill/>
        <a:ln w="37398">
          <a:noFill/>
        </a:ln>
      </c:spPr>
    </c:plotArea>
    <c:plotVisOnly val="1"/>
    <c:dispBlanksAs val="zero"/>
  </c:chart>
  <c:spPr>
    <a:noFill/>
    <a:ln w="46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2209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9.3199510910908515E-2"/>
          <c:y val="0.11360598244185018"/>
          <c:w val="0.89598811292719172"/>
          <c:h val="0.60615850102070579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spPr>
            <a:ln w="50800">
              <a:solidFill>
                <a:srgbClr val="CC6600"/>
              </a:solidFill>
              <a:prstDash val="solid"/>
            </a:ln>
          </c:spPr>
          <c:marker>
            <c:symbol val="circle"/>
            <c:size val="7"/>
            <c:spPr>
              <a:solidFill>
                <a:srgbClr val="CC3300"/>
              </a:solidFill>
              <a:ln>
                <a:solidFill>
                  <a:srgbClr val="CC66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6175037927094181E-2"/>
                  <c:y val="-5.2566684978331488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2.7282480314960604E-2"/>
                  <c:y val="-4.558617672790901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3.9456583552055995E-2"/>
                  <c:y val="3.7348643919510059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0317490889178431E-2"/>
                  <c:y val="2.6134519444611412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1.8866688538932669E-2"/>
                  <c:y val="2.3444152814231553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3.0878827646544236E-2"/>
                  <c:y val="0.11285141440653251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1.4198928258967541E-2"/>
                  <c:y val="-3.7489647127442481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3580430144073826E-2"/>
                  <c:y val="-2.9956949432312471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1.9827209098862712E-3"/>
                  <c:y val="-2.3100758238553513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1.2653411129364226E-2"/>
                  <c:y val="1.7339464246358523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1.403349761135974E-3"/>
                  <c:y val="1.8950932660135061E-2"/>
                </c:manualLayout>
              </c:layout>
              <c:dLblPos val="r"/>
              <c:showVal val="1"/>
            </c:dLbl>
            <c:spPr>
              <a:noFill/>
              <a:ln w="25245">
                <a:noFill/>
              </a:ln>
            </c:spPr>
            <c:txPr>
              <a:bodyPr/>
              <a:lstStyle/>
              <a:p>
                <a:pPr>
                  <a:defRPr sz="1400" b="1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Лист1!$A$2:$A$10</c:f>
              <c:strCache>
                <c:ptCount val="9"/>
                <c:pt idx="0">
                  <c:v>бух. учет</c:v>
                </c:pt>
                <c:pt idx="1">
                  <c:v>экология</c:v>
                </c:pt>
                <c:pt idx="2">
                  <c:v>экономика</c:v>
                </c:pt>
                <c:pt idx="3">
                  <c:v>агрономия</c:v>
                </c:pt>
                <c:pt idx="4">
                  <c:v>инженерия</c:v>
                </c:pt>
                <c:pt idx="5">
                  <c:v>зоотехния</c:v>
                </c:pt>
                <c:pt idx="6">
                  <c:v>програм. обеспеч-е</c:v>
                </c:pt>
                <c:pt idx="7">
                  <c:v>юриспруденция</c:v>
                </c:pt>
                <c:pt idx="8">
                  <c:v>недвижимость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0.111</c:v>
                </c:pt>
                <c:pt idx="1">
                  <c:v>4.8000000000000001E-2</c:v>
                </c:pt>
                <c:pt idx="2">
                  <c:v>5.1000000000000004E-2</c:v>
                </c:pt>
                <c:pt idx="3">
                  <c:v>4.0000000000000022E-2</c:v>
                </c:pt>
                <c:pt idx="4">
                  <c:v>1.4999999999999998E-2</c:v>
                </c:pt>
                <c:pt idx="5">
                  <c:v>0.14600000000000021</c:v>
                </c:pt>
                <c:pt idx="6">
                  <c:v>6.1000000000000013E-2</c:v>
                </c:pt>
                <c:pt idx="7">
                  <c:v>3.500000000000001E-2</c:v>
                </c:pt>
                <c:pt idx="8">
                  <c:v>1.7999999999999999E-2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spPr>
            <a:ln w="50800">
              <a:solidFill>
                <a:schemeClr val="bg2">
                  <a:lumMod val="50000"/>
                </a:schemeClr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3300"/>
              </a:solidFill>
              <a:ln>
                <a:solidFill>
                  <a:srgbClr val="0033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5.1627734033245914E-2"/>
                  <c:y val="5.1817439486730919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3.8815234426631956E-2"/>
                  <c:y val="3.4058824707980204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3.1014107611548609E-2"/>
                  <c:y val="-3.5531058617672855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3.4963281892883717E-2"/>
                  <c:y val="-2.6985153987534601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4.1375546806649156E-2"/>
                  <c:y val="-2.9735928842228001E-2"/>
                </c:manualLayout>
              </c:layout>
              <c:dLblPos val="r"/>
              <c:showVal val="1"/>
            </c:dLbl>
            <c:dLbl>
              <c:idx val="5"/>
              <c:layout>
                <c:manualLayout>
                  <c:x val="-2.4510734719311172E-2"/>
                  <c:y val="-3.0874757067580336E-2"/>
                </c:manualLayout>
              </c:layout>
              <c:dLblPos val="r"/>
              <c:showVal val="1"/>
            </c:dLbl>
            <c:dLbl>
              <c:idx val="6"/>
              <c:layout>
                <c:manualLayout>
                  <c:x val="-1.3429352580927282E-2"/>
                  <c:y val="4.6748614756488824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3.8369304556354941E-2"/>
                  <c:y val="3.6063192482619202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3.0010936132983412E-3"/>
                  <c:y val="2.3001020705745116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1.2539964878490874E-2"/>
                  <c:y val="-2.4429885195648229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6.0492078777922564E-3"/>
                  <c:y val="-2.7655827372723561E-2"/>
                </c:manualLayout>
              </c:layout>
              <c:dLblPos val="r"/>
              <c:showVal val="1"/>
            </c:dLbl>
            <c:spPr>
              <a:noFill/>
              <a:ln w="25245">
                <a:noFill/>
              </a:ln>
            </c:spPr>
            <c:txPr>
              <a:bodyPr/>
              <a:lstStyle/>
              <a:p>
                <a:pPr>
                  <a:defRPr sz="1400" b="1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Лист1!$A$2:$A$10</c:f>
              <c:strCache>
                <c:ptCount val="9"/>
                <c:pt idx="0">
                  <c:v>бух. учет</c:v>
                </c:pt>
                <c:pt idx="1">
                  <c:v>экология</c:v>
                </c:pt>
                <c:pt idx="2">
                  <c:v>экономика</c:v>
                </c:pt>
                <c:pt idx="3">
                  <c:v>агрономия</c:v>
                </c:pt>
                <c:pt idx="4">
                  <c:v>инженерия</c:v>
                </c:pt>
                <c:pt idx="5">
                  <c:v>зоотехния</c:v>
                </c:pt>
                <c:pt idx="6">
                  <c:v>програм. обеспеч-е</c:v>
                </c:pt>
                <c:pt idx="7">
                  <c:v>юриспруденция</c:v>
                </c:pt>
                <c:pt idx="8">
                  <c:v>недвижимость</c:v>
                </c:pt>
              </c:strCache>
            </c:strRef>
          </c:cat>
          <c:val>
            <c:numRef>
              <c:f>Лист1!$C$2:$C$10</c:f>
              <c:numCache>
                <c:formatCode>0.0%</c:formatCode>
                <c:ptCount val="9"/>
                <c:pt idx="0">
                  <c:v>0.10500000000000002</c:v>
                </c:pt>
                <c:pt idx="1">
                  <c:v>4.5000000000000012E-2</c:v>
                </c:pt>
                <c:pt idx="2">
                  <c:v>5.8000000000000003E-2</c:v>
                </c:pt>
                <c:pt idx="3">
                  <c:v>4.1000000000000002E-2</c:v>
                </c:pt>
                <c:pt idx="4">
                  <c:v>2.9000000000000001E-2</c:v>
                </c:pt>
                <c:pt idx="5">
                  <c:v>0.18000000000000024</c:v>
                </c:pt>
                <c:pt idx="6">
                  <c:v>5.8000000000000003E-2</c:v>
                </c:pt>
                <c:pt idx="7">
                  <c:v>3.500000000000001E-2</c:v>
                </c:pt>
                <c:pt idx="8">
                  <c:v>1.2E-2</c:v>
                </c:pt>
              </c:numCache>
            </c:numRef>
          </c:val>
        </c:ser>
        <c:marker val="1"/>
        <c:axId val="83090432"/>
        <c:axId val="41386368"/>
      </c:lineChart>
      <c:catAx>
        <c:axId val="83090432"/>
        <c:scaling>
          <c:orientation val="minMax"/>
        </c:scaling>
        <c:axPos val="b"/>
        <c:majorGridlines>
          <c:spPr>
            <a:ln w="3156">
              <a:solidFill>
                <a:srgbClr val="C0C0C0"/>
              </a:solidFill>
              <a:prstDash val="sysDash"/>
            </a:ln>
          </c:spPr>
        </c:majorGridlines>
        <c:minorGridlines>
          <c:spPr>
            <a:ln w="3156">
              <a:solidFill>
                <a:srgbClr val="969696"/>
              </a:solidFill>
              <a:prstDash val="sysDash"/>
            </a:ln>
          </c:spPr>
        </c:minorGridlines>
        <c:numFmt formatCode="General" sourceLinked="1"/>
        <c:minorTickMark val="out"/>
        <c:tickLblPos val="nextTo"/>
        <c:spPr>
          <a:ln w="3156">
            <a:solidFill>
              <a:srgbClr val="000000"/>
            </a:solidFill>
            <a:prstDash val="solid"/>
          </a:ln>
        </c:spPr>
        <c:txPr>
          <a:bodyPr rot="-1800000" vert="horz"/>
          <a:lstStyle/>
          <a:p>
            <a:pPr>
              <a:defRPr sz="14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1386368"/>
        <c:crosses val="autoZero"/>
        <c:auto val="1"/>
        <c:lblAlgn val="ctr"/>
        <c:lblOffset val="100"/>
        <c:tickLblSkip val="1"/>
        <c:tickMarkSkip val="1"/>
      </c:catAx>
      <c:valAx>
        <c:axId val="41386368"/>
        <c:scaling>
          <c:orientation val="minMax"/>
        </c:scaling>
        <c:axPos val="l"/>
        <c:majorGridlines>
          <c:spPr>
            <a:ln w="3156">
              <a:solidFill>
                <a:srgbClr val="C0C0C0"/>
              </a:solidFill>
              <a:prstDash val="sysDash"/>
            </a:ln>
          </c:spPr>
        </c:majorGridlines>
        <c:numFmt formatCode="0.0%" sourceLinked="1"/>
        <c:tickLblPos val="nextTo"/>
        <c:spPr>
          <a:ln w="315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83090432"/>
        <c:crosses val="autoZero"/>
        <c:crossBetween val="between"/>
        <c:minorUnit val="0.05"/>
      </c:valAx>
      <c:spPr>
        <a:noFill/>
        <a:ln w="25245">
          <a:noFill/>
        </a:ln>
      </c:spPr>
    </c:plotArea>
    <c:legend>
      <c:legendPos val="r"/>
      <c:layout>
        <c:manualLayout>
          <c:xMode val="edge"/>
          <c:yMode val="edge"/>
          <c:x val="0.35215442496932481"/>
          <c:y val="0.93023245412709055"/>
          <c:w val="0.36404166971388702"/>
          <c:h val="6.2015230159010636E-2"/>
        </c:manualLayout>
      </c:layout>
      <c:spPr>
        <a:noFill/>
        <a:ln w="25245">
          <a:noFill/>
        </a:ln>
      </c:spPr>
      <c:txPr>
        <a:bodyPr/>
        <a:lstStyle/>
        <a:p>
          <a:pPr>
            <a:defRPr sz="1600" b="1" i="1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spPr>
    <a:noFill/>
    <a:ln w="3156">
      <a:solidFill>
        <a:srgbClr val="000000"/>
      </a:solidFill>
      <a:prstDash val="solid"/>
    </a:ln>
  </c:spPr>
  <c:txPr>
    <a:bodyPr/>
    <a:lstStyle/>
    <a:p>
      <a:pPr>
        <a:defRPr sz="169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9764011799410044"/>
          <c:y val="0.16528925619834786"/>
          <c:w val="0.61651917404129797"/>
          <c:h val="0.6749311294765874"/>
        </c:manualLayout>
      </c:layout>
      <c:bar3DChart>
        <c:barDir val="col"/>
        <c:grouping val="standard"/>
        <c:shape val="box"/>
        <c:axId val="70374912"/>
        <c:axId val="70376448"/>
        <c:axId val="69877248"/>
      </c:bar3DChart>
      <c:catAx>
        <c:axId val="70374912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37644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70376448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374912"/>
        <c:crosses val="autoZero"/>
        <c:crossBetween val="between"/>
      </c:valAx>
      <c:serAx>
        <c:axId val="69877248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376448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Лист1!$B$61</c:f>
              <c:strCache>
                <c:ptCount val="1"/>
                <c:pt idx="0">
                  <c:v>консультации, штук</c:v>
                </c:pt>
              </c:strCache>
            </c:strRef>
          </c:tx>
          <c:spPr>
            <a:solidFill>
              <a:srgbClr val="CC3300"/>
            </a:solidFill>
            <a:ln w="41275">
              <a:solidFill>
                <a:schemeClr val="tx1"/>
              </a:solidFill>
            </a:ln>
          </c:spPr>
          <c:dPt>
            <c:idx val="0"/>
            <c:spPr>
              <a:solidFill>
                <a:srgbClr val="FFC000"/>
              </a:solidFill>
              <a:ln w="41275"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bg2">
                  <a:lumMod val="75000"/>
                </a:schemeClr>
              </a:solidFill>
              <a:ln w="41275">
                <a:solidFill>
                  <a:schemeClr val="tx1"/>
                </a:solidFill>
              </a:ln>
            </c:spPr>
          </c:dPt>
          <c:dLbls>
            <c:dLbl>
              <c:idx val="1"/>
              <c:layout>
                <c:manualLayout>
                  <c:x val="5.5555555555554465E-3"/>
                  <c:y val="-1.687346627498968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 i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Лист1!$A$62:$A$63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Лист1!$B$62:$B$63</c:f>
              <c:numCache>
                <c:formatCode>General</c:formatCode>
                <c:ptCount val="2"/>
                <c:pt idx="0">
                  <c:v>65658</c:v>
                </c:pt>
                <c:pt idx="1">
                  <c:v>52290</c:v>
                </c:pt>
              </c:numCache>
            </c:numRef>
          </c:val>
        </c:ser>
        <c:axId val="70705536"/>
        <c:axId val="70707072"/>
      </c:barChart>
      <c:catAx>
        <c:axId val="7070553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0707072"/>
        <c:crosses val="autoZero"/>
        <c:auto val="1"/>
        <c:lblAlgn val="ctr"/>
        <c:lblOffset val="100"/>
      </c:catAx>
      <c:valAx>
        <c:axId val="70707072"/>
        <c:scaling>
          <c:orientation val="minMax"/>
        </c:scaling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4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0705536"/>
        <c:crosses val="autoZero"/>
        <c:crossBetween val="between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764011799410031"/>
          <c:y val="0.16528925619834772"/>
          <c:w val="0.61651917404129797"/>
          <c:h val="0.67493112947658762"/>
        </c:manualLayout>
      </c:layout>
      <c:bar3DChart>
        <c:barDir val="col"/>
        <c:grouping val="standard"/>
        <c:shape val="box"/>
        <c:axId val="43801984"/>
        <c:axId val="43934848"/>
        <c:axId val="79534720"/>
      </c:bar3DChart>
      <c:catAx>
        <c:axId val="43801984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393484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43934848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3801984"/>
        <c:crosses val="autoZero"/>
        <c:crossBetween val="between"/>
      </c:valAx>
      <c:serAx>
        <c:axId val="79534720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43934848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5"/>
      <c:rotY val="180"/>
      <c:perspective val="0"/>
    </c:view3D>
    <c:plotArea>
      <c:layout>
        <c:manualLayout>
          <c:layoutTarget val="inner"/>
          <c:xMode val="edge"/>
          <c:yMode val="edge"/>
          <c:x val="0.12870309806464331"/>
          <c:y val="0.1536972878390207"/>
          <c:w val="0.73460561402073843"/>
          <c:h val="0.6592487605715969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53975">
              <a:solidFill>
                <a:srgbClr val="000000"/>
              </a:solidFill>
              <a:prstDash val="solid"/>
            </a:ln>
          </c:spPr>
          <c:explosion val="27"/>
          <c:dPt>
            <c:idx val="0"/>
            <c:spPr>
              <a:solidFill>
                <a:srgbClr val="0000FF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33CCCC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660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FF00FF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99FF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5"/>
            <c:explosion val="18"/>
            <c:spPr>
              <a:solidFill>
                <a:srgbClr val="FFFF0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80800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7"/>
            <c:spPr>
              <a:solidFill>
                <a:srgbClr val="FF000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8"/>
            <c:spPr>
              <a:solidFill>
                <a:srgbClr val="00FF0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9"/>
            <c:spPr>
              <a:solidFill>
                <a:srgbClr val="00800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10"/>
            <c:spPr>
              <a:solidFill>
                <a:srgbClr val="80008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Pt>
            <c:idx val="11"/>
            <c:spPr>
              <a:solidFill>
                <a:srgbClr val="808080"/>
              </a:solidFill>
              <a:ln w="53975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2.2338839692516196E-2"/>
                  <c:y val="-3.364660062653461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кредитование/ субсидирование;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dirty="0"/>
                      <a:t>19,8%</a:t>
                    </a:r>
                  </a:p>
                </c:rich>
              </c:tx>
              <c:showVal val="1"/>
              <c:showCatNam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бухгалтерский </a:t>
                    </a:r>
                    <a:r>
                      <a:rPr lang="ru-RU"/>
                      <a:t>учет</a:t>
                    </a:r>
                    <a:r>
                      <a:rPr lang="ru-RU" smtClean="0"/>
                      <a:t>;</a:t>
                    </a:r>
                  </a:p>
                  <a:p>
                    <a:r>
                      <a:rPr lang="ru-RU" smtClean="0"/>
                      <a:t> </a:t>
                    </a:r>
                    <a:r>
                      <a:rPr lang="ru-RU" dirty="0"/>
                      <a:t>6,2%</a:t>
                    </a:r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-0.12365989859576122"/>
                  <c:y val="-3.6635339937346606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1"/>
                      <a:t>э</a:t>
                    </a:r>
                    <a:r>
                      <a:rPr lang="ru-RU" b="1" i="1"/>
                      <a:t>кология; 25,0%</a:t>
                    </a:r>
                    <a:endParaRPr lang="ru-RU" b="1"/>
                  </a:p>
                </c:rich>
              </c:tx>
              <c:showVal val="1"/>
              <c:showCatName val="1"/>
            </c:dLbl>
            <c:dLbl>
              <c:idx val="3"/>
              <c:layout>
                <c:manualLayout>
                  <c:x val="-3.4670280458266263E-2"/>
                  <c:y val="-6.5641633505489239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</a:t>
                    </a:r>
                    <a:r>
                      <a:rPr lang="ru-RU" dirty="0"/>
                      <a:t>ивотноводство</a:t>
                    </a:r>
                    <a:r>
                      <a:rPr lang="ru-RU" dirty="0" smtClean="0"/>
                      <a:t>;</a:t>
                    </a:r>
                  </a:p>
                  <a:p>
                    <a:r>
                      <a:rPr lang="ru-RU" dirty="0" smtClean="0"/>
                      <a:t>8,5</a:t>
                    </a:r>
                    <a:r>
                      <a:rPr lang="ru-RU" dirty="0"/>
                      <a:t>%</a:t>
                    </a:r>
                  </a:p>
                </c:rich>
              </c:tx>
              <c:showVal val="1"/>
              <c:showCatName val="1"/>
            </c:dLbl>
            <c:dLbl>
              <c:idx val="4"/>
              <c:layout>
                <c:manualLayout>
                  <c:x val="1.5690319867286622E-2"/>
                  <c:y val="-1.0766234865803064E-2"/>
                </c:manualLayout>
              </c:layout>
              <c:showVal val="1"/>
              <c:showCatName val="1"/>
            </c:dLbl>
            <c:dLbl>
              <c:idx val="5"/>
              <c:layout>
                <c:manualLayout>
                  <c:x val="-2.9855646309672612E-4"/>
                  <c:y val="-4.1314231554389139E-2"/>
                </c:manualLayout>
              </c:layout>
              <c:showVal val="1"/>
              <c:showCatName val="1"/>
            </c:dLbl>
            <c:dLbl>
              <c:idx val="6"/>
              <c:layout>
                <c:manualLayout>
                  <c:x val="3.5146274622296005E-2"/>
                  <c:y val="1.0578594342373871E-2"/>
                </c:manualLayout>
              </c:layout>
              <c:showVal val="1"/>
              <c:showCatName val="1"/>
            </c:dLbl>
            <c:dLbl>
              <c:idx val="7"/>
              <c:layout>
                <c:manualLayout>
                  <c:x val="7.3793041753394822E-2"/>
                  <c:y val="7.1684747739865856E-2"/>
                </c:manualLayout>
              </c:layout>
              <c:showVal val="1"/>
              <c:showCatName val="1"/>
            </c:dLbl>
            <c:dLbl>
              <c:idx val="8"/>
              <c:layout>
                <c:manualLayout>
                  <c:x val="3.7554028603896394E-2"/>
                  <c:y val="8.9231116943715216E-2"/>
                </c:manualLayout>
              </c:layout>
              <c:showVal val="1"/>
              <c:showCatName val="1"/>
            </c:dLbl>
            <c:dLbl>
              <c:idx val="9"/>
              <c:layout>
                <c:manualLayout>
                  <c:x val="4.4763182935606396E-2"/>
                  <c:y val="0.15446092155147326"/>
                </c:manualLayout>
              </c:layout>
              <c:showVal val="1"/>
              <c:showCatName val="1"/>
            </c:dLbl>
            <c:dLbl>
              <c:idx val="10"/>
              <c:layout>
                <c:manualLayout>
                  <c:x val="-0.10281087082358606"/>
                  <c:y val="0.1320236220472441"/>
                </c:manualLayout>
              </c:layout>
              <c:showVal val="1"/>
              <c:showCatName val="1"/>
            </c:dLbl>
            <c:dLbl>
              <c:idx val="11"/>
              <c:layout>
                <c:manualLayout>
                  <c:x val="-0.18757296452022826"/>
                  <c:y val="7.418489355497232E-2"/>
                </c:manualLayout>
              </c:layout>
              <c:showVal val="1"/>
              <c:showCatName val="1"/>
            </c:dLbl>
            <c:txPr>
              <a:bodyPr/>
              <a:lstStyle/>
              <a:p>
                <a:pPr>
                  <a:defRPr sz="1400" b="1" i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формулы!$A$68:$L$68</c:f>
              <c:strCache>
                <c:ptCount val="12"/>
                <c:pt idx="0">
                  <c:v>кредитование/субсидирование</c:v>
                </c:pt>
                <c:pt idx="1">
                  <c:v>бухгалтерский учет</c:v>
                </c:pt>
                <c:pt idx="2">
                  <c:v>экология</c:v>
                </c:pt>
                <c:pt idx="3">
                  <c:v>животноводство</c:v>
                </c:pt>
                <c:pt idx="4">
                  <c:v>правовые вопросы</c:v>
                </c:pt>
                <c:pt idx="5">
                  <c:v>растениеводство</c:v>
                </c:pt>
                <c:pt idx="6">
                  <c:v>маркетинг</c:v>
                </c:pt>
                <c:pt idx="7">
                  <c:v>страхование</c:v>
                </c:pt>
                <c:pt idx="8">
                  <c:v>программное обеспечение</c:v>
                </c:pt>
                <c:pt idx="9">
                  <c:v>экономика</c:v>
                </c:pt>
                <c:pt idx="10">
                  <c:v>механизация</c:v>
                </c:pt>
                <c:pt idx="11">
                  <c:v>недвижимость</c:v>
                </c:pt>
              </c:strCache>
            </c:strRef>
          </c:cat>
          <c:val>
            <c:numRef>
              <c:f>формулы!$A$69:$L$69</c:f>
              <c:numCache>
                <c:formatCode>0.0%</c:formatCode>
                <c:ptCount val="12"/>
                <c:pt idx="0">
                  <c:v>0.19800000000000001</c:v>
                </c:pt>
                <c:pt idx="1">
                  <c:v>6.2000000000000034E-2</c:v>
                </c:pt>
                <c:pt idx="2">
                  <c:v>0.25</c:v>
                </c:pt>
                <c:pt idx="3">
                  <c:v>8.5000000000000006E-2</c:v>
                </c:pt>
                <c:pt idx="4">
                  <c:v>4.7000000000000014E-2</c:v>
                </c:pt>
                <c:pt idx="5">
                  <c:v>0.14200000000000004</c:v>
                </c:pt>
                <c:pt idx="6">
                  <c:v>2.7000000000000045E-2</c:v>
                </c:pt>
                <c:pt idx="7">
                  <c:v>1.2999999999999998E-2</c:v>
                </c:pt>
                <c:pt idx="8">
                  <c:v>1.0000000000000005E-2</c:v>
                </c:pt>
                <c:pt idx="9">
                  <c:v>1.9000000000000031E-2</c:v>
                </c:pt>
                <c:pt idx="10">
                  <c:v>4.2000000000000023E-2</c:v>
                </c:pt>
                <c:pt idx="11">
                  <c:v>1.7999999999999999E-2</c:v>
                </c:pt>
              </c:numCache>
            </c:numRef>
          </c:val>
        </c:ser>
      </c:pie3DChart>
      <c:spPr>
        <a:noFill/>
        <a:ln w="25401">
          <a:noFill/>
        </a:ln>
      </c:spPr>
    </c:plotArea>
    <c:plotVisOnly val="1"/>
    <c:dispBlanksAs val="zero"/>
  </c:chart>
  <c:spPr>
    <a:noFill/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100"/>
      <c:rotY val="30"/>
      <c:depthPercent val="100"/>
      <c:perspective val="30"/>
    </c:view3D>
    <c:floor>
      <c:spPr>
        <a:noFill/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9764011799410031"/>
          <c:y val="0.16528925619834775"/>
          <c:w val="0.61651917404129797"/>
          <c:h val="0.67493112947658773"/>
        </c:manualLayout>
      </c:layout>
      <c:bar3DChart>
        <c:barDir val="col"/>
        <c:grouping val="standard"/>
        <c:shape val="box"/>
        <c:axId val="72209152"/>
        <c:axId val="72210688"/>
        <c:axId val="70044736"/>
      </c:bar3DChart>
      <c:catAx>
        <c:axId val="72209152"/>
        <c:scaling>
          <c:orientation val="minMax"/>
        </c:scaling>
        <c:axPos val="b"/>
        <c:numFmt formatCode="@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18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221068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72210688"/>
        <c:scaling>
          <c:orientation val="minMax"/>
        </c:scaling>
        <c:axPos val="l"/>
        <c:majorGridlines>
          <c:spPr>
            <a:ln w="3157">
              <a:solidFill>
                <a:srgbClr val="99CC00"/>
              </a:solidFill>
              <a:prstDash val="sysDash"/>
            </a:ln>
          </c:spPr>
        </c:majorGridlines>
        <c:numFmt formatCode="General" sourceLinked="1"/>
        <c:tickLblPos val="nextTo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4" b="0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2209152"/>
        <c:crosses val="autoZero"/>
        <c:crossBetween val="between"/>
      </c:valAx>
      <c:serAx>
        <c:axId val="70044736"/>
        <c:scaling>
          <c:orientation val="minMax"/>
        </c:scaling>
        <c:axPos val="b"/>
        <c:numFmt formatCode="General" sourceLinked="1"/>
        <c:tickLblPos val="low"/>
        <c:spPr>
          <a:ln w="315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2210688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3157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19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drawing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0.02751</cdr:y>
    </cdr:from>
    <cdr:to>
      <cdr:x>1</cdr:x>
      <cdr:y>0.94099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88664"/>
          <a:ext cx="9143999" cy="6264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ru-RU" sz="1600" b="1" i="1" dirty="0" smtClean="0">
              <a:latin typeface="Times New Roman" pitchFamily="18" charset="0"/>
              <a:cs typeface="Times New Roman" pitchFamily="18" charset="0"/>
            </a:rPr>
            <a:t>Основные направления деятельности </a:t>
          </a:r>
          <a:r>
            <a:rPr lang="ru-RU" sz="160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i="1" dirty="0" smtClean="0">
              <a:latin typeface="Times New Roman" pitchFamily="18" charset="0"/>
              <a:cs typeface="Times New Roman" pitchFamily="18" charset="0"/>
            </a:rPr>
            <a:t>ИКС АПК Краснодарского края:</a:t>
          </a:r>
        </a:p>
        <a:p xmlns:a="http://schemas.openxmlformats.org/drawingml/2006/main">
          <a:pPr algn="l"/>
          <a:endParaRPr lang="ru-RU" sz="1600" b="1" i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/>
          <a:endParaRPr lang="ru-RU" sz="1600" b="1" i="1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600" b="1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Оказание консультационной помощи сельскохозяйственным товаропроизводителям и иным потребителям услуг по основным направлениям: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субсидирование/кредитование, растениеводство, животноводство, механизация, переработка продукции, экология, правовые вопросы, бухгалтерский учет, маркетинг, экономика, страхование, недвижимость, программное обеспечение и пр.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Технологическое консультирование в животноводстве с выездом специалистов на место и выдачей рекомендаций: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по вопросам организации воспроизводства стада, по выращиванию ремонтного молодняка, кормлению и эксплуатации с/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х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животных и пр.  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Информационно-консультационное обслуживание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сельхозтоваропроизводителей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в части предоставления мер государственной поддержки, по подготовке пакета документов для получения статуса племенного хозяйства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Организация и проведение мероприятий в сфере агропромышленного комплекса: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районные и краевые семинары, кустовые совещания, демонстрационные площадки, сходы граждан, встречи с гражданами в сельских поселениях, участие в выставках, смотрах-конкурсах; помощь в организации ярмарочных мероприятий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Ведение информационных ресурсов по АПК Краснодарского края: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аналитические мониторинги цен (на хлеб, комбикорма, зерно, хлебобулочные и кондитерские изделия и пр.; мониторинги состояния отрасли животноводства, овцеводства, исполнения планов искусственного осеменения, наличия и расхода кормов и пр.; ведение баз данных; мониторинг целевого использования главами КФХ средств грантов и пр.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Анализ данных 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агропортала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МСХ и ПП КК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Участие в составе рабочих групп по мониторингу с/</a:t>
          </a:r>
          <a:r>
            <a:rPr lang="ru-RU" sz="1400" b="1" dirty="0" err="1" smtClean="0">
              <a:latin typeface="Times New Roman" pitchFamily="18" charset="0"/>
              <a:cs typeface="Times New Roman" pitchFamily="18" charset="0"/>
            </a:rPr>
            <a:t>х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 предприятий муниципальных образований края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Осуществление проверки данных и согласование планов селекционно-племенной работы организаций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Ведение реестра племенных животных, разводимых на территории Краснодарского края</a:t>
          </a:r>
        </a:p>
        <a:p xmlns:a="http://schemas.openxmlformats.org/drawingml/2006/main">
          <a:pPr algn="l">
            <a:buFont typeface="Arial" pitchFamily="34" charset="0"/>
            <a:buChar char="•"/>
          </a:pP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Издательская деятельность: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выпуск еженедельного оперативного информационно-аналитического бюллетеня «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Агро-Маркет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Кубани», ежедневного информационно-статистического бюллетеня «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Экспресс-Агро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», ежедневного обзора новостей АПК, методических рекомендаций и информационных буклетов, листовок, брошюр и пр., периодического печатного издания «Агропромышленный консультант Кубани»</a:t>
          </a: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>
            <a:buFont typeface="Arial" pitchFamily="34" charset="0"/>
            <a:buChar char="•"/>
          </a:pP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>
            <a:buFont typeface="Arial" pitchFamily="34" charset="0"/>
            <a:buChar char="•"/>
          </a:pP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>
            <a:buFont typeface="Arial" pitchFamily="34" charset="0"/>
            <a:buChar char="•"/>
          </a:pPr>
          <a:endParaRPr lang="ru-RU" sz="14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>
            <a:buFont typeface="Arial" pitchFamily="34" charset="0"/>
            <a:buChar char="•"/>
          </a:pP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l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   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r"/>
          <a:endParaRPr lang="ru-RU" sz="1600" b="1" i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r"/>
          <a:endParaRPr lang="ru-RU" sz="16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0.11667</cdr:x>
      <cdr:y>0.02083</cdr:y>
    </cdr:from>
    <cdr:to>
      <cdr:x>0.97917</cdr:x>
      <cdr:y>0.12153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3400" y="57150"/>
          <a:ext cx="3943350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0.00985</cdr:x>
      <cdr:y>0.01058</cdr:y>
    </cdr:from>
    <cdr:to>
      <cdr:x>0.99015</cdr:x>
      <cdr:y>0.12434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151" y="38099"/>
          <a:ext cx="5686425" cy="40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1" dirty="0">
              <a:latin typeface="Times New Roman" pitchFamily="18" charset="0"/>
              <a:cs typeface="Times New Roman" pitchFamily="18" charset="0"/>
            </a:rPr>
            <a:t>Соотношение платных услуг, оказанных ИКС АПК края в 2015 году, тыс. руб.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0.09838</cdr:x>
      <cdr:y>0.03801</cdr:y>
    </cdr:from>
    <cdr:to>
      <cdr:x>0.89374</cdr:x>
      <cdr:y>0.13251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99592" y="260648"/>
          <a:ext cx="727280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Организовано и проведено мероприятий для сельхозтоваропроизводителей в 2015/2014 </a:t>
          </a:r>
          <a:r>
            <a:rPr lang="ru-RU" sz="1800" b="1" i="1" dirty="0" err="1" smtClean="0">
              <a:latin typeface="Times New Roman" pitchFamily="18" charset="0"/>
              <a:cs typeface="Times New Roman" pitchFamily="18" charset="0"/>
            </a:rPr>
            <a:t>гг</a:t>
          </a:r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, шт.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0.06688</cdr:x>
      <cdr:y>0.01701</cdr:y>
    </cdr:from>
    <cdr:to>
      <cdr:x>0.89374</cdr:x>
      <cdr:y>0.05501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11560" y="116632"/>
          <a:ext cx="7560840" cy="26064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0.01176</cdr:x>
      <cdr:y>0.05306</cdr:y>
    </cdr:from>
    <cdr:to>
      <cdr:x>1</cdr:x>
      <cdr:y>1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07504" y="404664"/>
          <a:ext cx="9036496" cy="649408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lvl="0">
            <a:buFont typeface="Arial" pitchFamily="34" charset="0"/>
            <a:buChar char="•"/>
          </a:pPr>
          <a:r>
            <a:rPr lang="ru-RU" sz="1400" i="1" dirty="0">
              <a:latin typeface="Times New Roman" pitchFamily="18" charset="0"/>
              <a:cs typeface="Times New Roman" pitchFamily="18" charset="0"/>
            </a:rPr>
            <a:t>произошло увеличение объемов производства у потребителей услуг ИКС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(на примере нескольких хозяйств):</a:t>
          </a:r>
        </a:p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объем производства овощной продукции  увеличился на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277,4 тн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или в 1,2 раза (прирост валового дохода составил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16 440 000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руб.);</a:t>
          </a:r>
        </a:p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объем производства винограда увеличился на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38,8 тн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или на 12,5% (прирост валового дохода составил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9 700 000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руб.); </a:t>
          </a:r>
        </a:p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объем производства земляники увеличился на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12,3 тн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или на 35,9% (прирост валового дохода составил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3 690 000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руб.); </a:t>
          </a:r>
        </a:p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объем производства товарного чеснока увеличился на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29,2 тн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или в 2,3 раза (прирост валового дохода составил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2 336 000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руб.); 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ru-RU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Font typeface="Arial" pitchFamily="34" charset="0"/>
            <a:buChar char="•"/>
          </a:pPr>
          <a:r>
            <a:rPr lang="ru-RU" sz="1400" i="1" dirty="0">
              <a:latin typeface="Times New Roman" pitchFamily="18" charset="0"/>
              <a:cs typeface="Times New Roman" pitchFamily="18" charset="0"/>
            </a:rPr>
            <a:t>валовой доход хозяйств от продажи племенных животных составил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более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103 198,5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тыс. руб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 Следовательно, доходы некоторых категорий потребителей услуг ИКС увеличились, увеличилось количество рабочих мест,  благосостояние граждан (увеличилась налогооблагаемая база); 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>
            <a:buFont typeface="Arial" pitchFamily="34" charset="0"/>
            <a:buChar char="•"/>
          </a:pPr>
          <a:endParaRPr lang="ru-RU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lvl="0">
            <a:buFont typeface="Arial" pitchFamily="34" charset="0"/>
            <a:buChar char="•"/>
          </a:pPr>
          <a:r>
            <a:rPr lang="ru-RU" sz="1400" i="1" dirty="0" smtClean="0">
              <a:latin typeface="Times New Roman" pitchFamily="18" charset="0"/>
              <a:cs typeface="Times New Roman" pitchFamily="18" charset="0"/>
            </a:rPr>
            <a:t>оказана </a:t>
          </a:r>
          <a:r>
            <a:rPr lang="ru-RU" sz="1400" i="1" dirty="0">
              <a:latin typeface="Times New Roman" pitchFamily="18" charset="0"/>
              <a:cs typeface="Times New Roman" pitchFamily="18" charset="0"/>
            </a:rPr>
            <a:t>помощь </a:t>
          </a:r>
          <a:r>
            <a:rPr lang="ru-RU" sz="1400" i="1" dirty="0" err="1">
              <a:latin typeface="Times New Roman" pitchFamily="18" charset="0"/>
              <a:cs typeface="Times New Roman" pitchFamily="18" charset="0"/>
            </a:rPr>
            <a:t>сельхозтоваропроизводителям</a:t>
          </a:r>
          <a:r>
            <a:rPr lang="ru-RU" sz="1400" i="1" dirty="0">
              <a:latin typeface="Times New Roman" pitchFamily="18" charset="0"/>
              <a:cs typeface="Times New Roman" pitchFamily="18" charset="0"/>
            </a:rPr>
            <a:t> в оформлении пакетов документов на получение мер государственной поддержки: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lvl="0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сумма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субсидий, оформленных в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2015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году с помощью районных ИКЦ с по различным направлениям субсидирования, составила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249 406,77 тыс. руб.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lvl="0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семь фермеров, получавших консультационные услуги в ИКЦ, стали участниками мероприятий по развитию семейных животноводческих ферм ведомственной целевой программы «Развитие малых форм хозяйствования в агропромышленном комплексе Краснодарского края»; восемь фермеров, получавших консультационные услуги в ИКЦ, стали  участниками ведомственной целевой программы «Поддержка начинающих фермеров в Краснодарском крае» на 2012-2014 годы». Сумма полученных грантов составила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59 682,9 тыс. руб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 xmlns:a="http://schemas.openxmlformats.org/drawingml/2006/main">
          <a:pPr lvl="0"/>
          <a:endParaRPr lang="ru-RU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lvl="0">
            <a:buFont typeface="Arial" pitchFamily="34" charset="0"/>
            <a:buChar char="•"/>
          </a:pPr>
          <a:r>
            <a:rPr lang="ru-RU" sz="1400" i="1" dirty="0" smtClean="0">
              <a:latin typeface="Times New Roman" pitchFamily="18" charset="0"/>
              <a:cs typeface="Times New Roman" pitchFamily="18" charset="0"/>
            </a:rPr>
            <a:t>оказана </a:t>
          </a:r>
          <a:r>
            <a:rPr lang="ru-RU" sz="1400" i="1" dirty="0">
              <a:latin typeface="Times New Roman" pitchFamily="18" charset="0"/>
              <a:cs typeface="Times New Roman" pitchFamily="18" charset="0"/>
            </a:rPr>
            <a:t>помощь </a:t>
          </a:r>
          <a:r>
            <a:rPr lang="ru-RU" sz="1400" i="1" dirty="0" err="1">
              <a:latin typeface="Times New Roman" pitchFamily="18" charset="0"/>
              <a:cs typeface="Times New Roman" pitchFamily="18" charset="0"/>
            </a:rPr>
            <a:t>сельхозтоваропроизводителям</a:t>
          </a:r>
          <a:r>
            <a:rPr lang="ru-RU" sz="1400" i="1" dirty="0">
              <a:latin typeface="Times New Roman" pitchFamily="18" charset="0"/>
              <a:cs typeface="Times New Roman" pitchFamily="18" charset="0"/>
            </a:rPr>
            <a:t> в расчетах платы за негативное воздействие на окружающую среду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в результате чего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сумма, подлежащая уплате в бюджет </a:t>
          </a:r>
          <a:r>
            <a:rPr lang="ru-RU" sz="1400" b="1" dirty="0" err="1">
              <a:latin typeface="Times New Roman" pitchFamily="18" charset="0"/>
              <a:cs typeface="Times New Roman" pitchFamily="18" charset="0"/>
            </a:rPr>
            <a:t>природопользователями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 за НВОС, составила  22 926,0 тыс. руб.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(в 2014 году – 27 770,0 тыс. руб.) Оказанием услуг по данному направлению деятельности занимаются 20 информационно-консультационных центров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</a:t>
          </a:r>
        </a:p>
        <a:p xmlns:a="http://schemas.openxmlformats.org/drawingml/2006/main">
          <a:pPr lvl="0">
            <a:buFont typeface="Arial" pitchFamily="34" charset="0"/>
            <a:buChar char="•"/>
          </a:pPr>
          <a:endParaRPr lang="ru-RU" sz="14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lvl="0">
            <a:buFont typeface="Arial" pitchFamily="34" charset="0"/>
            <a:buChar char="•"/>
          </a:pPr>
          <a:r>
            <a:rPr lang="ru-RU" sz="1400" i="1" dirty="0" smtClean="0">
              <a:latin typeface="Times New Roman" pitchFamily="18" charset="0"/>
              <a:cs typeface="Times New Roman" pitchFamily="18" charset="0"/>
            </a:rPr>
            <a:t>поступление </a:t>
          </a:r>
          <a:r>
            <a:rPr lang="ru-RU" sz="1400" i="1" dirty="0">
              <a:latin typeface="Times New Roman" pitchFamily="18" charset="0"/>
              <a:cs typeface="Times New Roman" pitchFamily="18" charset="0"/>
            </a:rPr>
            <a:t>доходов в бюджет  в виде налоговых платежей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составило  </a:t>
          </a:r>
          <a:r>
            <a:rPr lang="ru-RU" sz="1400" b="1" dirty="0">
              <a:latin typeface="Times New Roman" pitchFamily="18" charset="0"/>
              <a:cs typeface="Times New Roman" pitchFamily="18" charset="0"/>
            </a:rPr>
            <a:t>105 664,5 тыс. руб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., что составляет 158,4% бюджетного финансирования ИКС за 2015 год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0.4055</cdr:x>
      <cdr:y>0.185</cdr:y>
    </cdr:from>
    <cdr:to>
      <cdr:x>0.49213</cdr:x>
      <cdr:y>0.248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707904" y="1268760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0.40878</cdr:x>
      <cdr:y>0.22136</cdr:y>
    </cdr:from>
    <cdr:to>
      <cdr:x>0.47966</cdr:x>
      <cdr:y>0.26336</cdr:y>
    </cdr:to>
    <cdr:sp macro="" textlink="">
      <cdr:nvSpPr>
        <cdr:cNvPr id="7" name="TextBox 6"/>
        <cdr:cNvSpPr txBox="1"/>
      </cdr:nvSpPr>
      <cdr:spPr>
        <a:xfrm xmlns:a="http://schemas.openxmlformats.org/drawingml/2006/main" rot="1243233">
          <a:off x="3737899" y="1518108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-25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0.47638</cdr:x>
      <cdr:y>0.6365</cdr:y>
    </cdr:from>
    <cdr:to>
      <cdr:x>0.54725</cdr:x>
      <cdr:y>0.668</cdr:y>
    </cdr:to>
    <cdr:sp macro="" textlink="">
      <cdr:nvSpPr>
        <cdr:cNvPr id="8" name="TextBox 7"/>
        <cdr:cNvSpPr txBox="1"/>
      </cdr:nvSpPr>
      <cdr:spPr>
        <a:xfrm xmlns:a="http://schemas.openxmlformats.org/drawingml/2006/main" rot="21358160">
          <a:off x="4355976" y="4365104"/>
          <a:ext cx="64807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+16</a:t>
          </a:r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0.04609</cdr:x>
      <cdr:y>0.0204</cdr:y>
    </cdr:from>
    <cdr:to>
      <cdr:x>0.94595</cdr:x>
      <cdr:y>0.10566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6744" y="137840"/>
          <a:ext cx="813690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Соотношение штатных специалистов по сферам деятельности в 2015 году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0.08263</cdr:x>
      <cdr:y>0</cdr:y>
    </cdr:from>
    <cdr:to>
      <cdr:x>0.98037</cdr:x>
      <cdr:y>0.10101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5576" y="0"/>
          <a:ext cx="8208912" cy="6926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Динамика изменения соотношения штатных специалистов по различным направлениям деятельности в 2014/2015 гг.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0.09838</cdr:x>
      <cdr:y>0.02751</cdr:y>
    </cdr:from>
    <cdr:to>
      <cdr:x>0.90949</cdr:x>
      <cdr:y>0.13251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99592" y="188640"/>
          <a:ext cx="7416824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Количество оказанных бесплатных консультационных услуг товаропроизводителям в 2015/2014 гг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0.311</cdr:x>
      <cdr:y>0.08371</cdr:y>
    </cdr:from>
    <cdr:to>
      <cdr:x>0.75987</cdr:x>
      <cdr:y>0.23918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>
          <a:off x="2843808" y="504056"/>
          <a:ext cx="4104456" cy="936104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0.12018</cdr:x>
      <cdr:y>0.00438</cdr:y>
    </cdr:from>
    <cdr:to>
      <cdr:x>0.83532</cdr:x>
      <cdr:y>0.14035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71508" y="19028"/>
          <a:ext cx="4591091" cy="5905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800" b="1" i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Соотношение бесплатных консультационных услуг по тематике запросов</a:t>
          </a:r>
          <a:r>
            <a:rPr lang="ru-RU" sz="1800" b="1" i="1" baseline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2015 году</a:t>
          </a:r>
        </a:p>
        <a:p xmlns:a="http://schemas.openxmlformats.org/drawingml/2006/main">
          <a:pPr algn="ctr"/>
          <a:endParaRPr lang="ru-RU" sz="1300" b="1" i="1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0.05113</cdr:x>
      <cdr:y>0.02751</cdr:y>
    </cdr:from>
    <cdr:to>
      <cdr:x>0.96462</cdr:x>
      <cdr:y>0.1535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7544" y="188640"/>
          <a:ext cx="8352928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Структура основных потребителей бесплатных консультационных услуг в 2015 году, количество обращений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0.06852</cdr:x>
      <cdr:y>0</cdr:y>
    </cdr:from>
    <cdr:to>
      <cdr:x>0.98457</cdr:x>
      <cdr:y>0.10764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0107" y="0"/>
          <a:ext cx="8825142" cy="530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1" dirty="0">
              <a:latin typeface="Times New Roman" pitchFamily="18" charset="0"/>
              <a:cs typeface="Times New Roman" pitchFamily="18" charset="0"/>
            </a:rPr>
            <a:t>Общие объемы финансирования ИКС </a:t>
          </a:r>
          <a:r>
            <a:rPr lang="ru-RU" sz="1800" b="1" i="1" baseline="0" dirty="0">
              <a:latin typeface="Times New Roman" pitchFamily="18" charset="0"/>
              <a:cs typeface="Times New Roman" pitchFamily="18" charset="0"/>
            </a:rPr>
            <a:t> АПК края в 2015/2014 гг</a:t>
          </a:r>
          <a:r>
            <a:rPr lang="ru-RU" sz="1800" b="1" i="1" baseline="0" dirty="0" smtClean="0">
              <a:latin typeface="Times New Roman" pitchFamily="18" charset="0"/>
              <a:cs typeface="Times New Roman" pitchFamily="18" charset="0"/>
            </a:rPr>
            <a:t>., </a:t>
          </a:r>
          <a:r>
            <a:rPr lang="ru-RU" sz="1800" b="1" i="1" baseline="0" dirty="0" err="1" smtClean="0">
              <a:latin typeface="Times New Roman" pitchFamily="18" charset="0"/>
              <a:cs typeface="Times New Roman" pitchFamily="18" charset="0"/>
            </a:rPr>
            <a:t>тыс.руб</a:t>
          </a:r>
          <a:endParaRPr lang="ru-RU" sz="18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0.06852</cdr:x>
      <cdr:y>0</cdr:y>
    </cdr:from>
    <cdr:to>
      <cdr:x>0.98457</cdr:x>
      <cdr:y>0.10764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60107" y="0"/>
          <a:ext cx="8825142" cy="530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endParaRPr lang="ru-RU" sz="1600" b="1" i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0.35937</cdr:x>
      <cdr:y>0.21875</cdr:y>
    </cdr:from>
    <cdr:to>
      <cdr:x>0.49219</cdr:x>
      <cdr:y>0.25</cdr:y>
    </cdr:to>
    <cdr:sp macro="" textlink="">
      <cdr:nvSpPr>
        <cdr:cNvPr id="9" name="Прямая со стрелкой 8"/>
        <cdr:cNvSpPr/>
      </cdr:nvSpPr>
      <cdr:spPr>
        <a:xfrm xmlns:a="http://schemas.openxmlformats.org/drawingml/2006/main" flipV="1">
          <a:off x="3286116" y="1500174"/>
          <a:ext cx="1214446" cy="21431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0.36719</cdr:x>
      <cdr:y>0.39583</cdr:y>
    </cdr:from>
    <cdr:to>
      <cdr:x>0.49219</cdr:x>
      <cdr:y>0.42708</cdr:y>
    </cdr:to>
    <cdr:sp macro="" textlink="">
      <cdr:nvSpPr>
        <cdr:cNvPr id="11" name="Прямая со стрелкой 10"/>
        <cdr:cNvSpPr/>
      </cdr:nvSpPr>
      <cdr:spPr>
        <a:xfrm xmlns:a="http://schemas.openxmlformats.org/drawingml/2006/main">
          <a:off x="3357554" y="2714620"/>
          <a:ext cx="1143008" cy="21431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0.39285</cdr:x>
      <cdr:y>0.18755</cdr:y>
    </cdr:from>
    <cdr:to>
      <cdr:x>0.47722</cdr:x>
      <cdr:y>0.22922</cdr:y>
    </cdr:to>
    <cdr:sp macro="" textlink="">
      <cdr:nvSpPr>
        <cdr:cNvPr id="12" name="TextBox 11"/>
        <cdr:cNvSpPr txBox="1"/>
      </cdr:nvSpPr>
      <cdr:spPr>
        <a:xfrm xmlns:a="http://schemas.openxmlformats.org/drawingml/2006/main" rot="20931696">
          <a:off x="3592202" y="1286251"/>
          <a:ext cx="771524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+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3944,7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0.39352</cdr:x>
      <cdr:y>0.36359</cdr:y>
    </cdr:from>
    <cdr:to>
      <cdr:x>0.49352</cdr:x>
      <cdr:y>0.42609</cdr:y>
    </cdr:to>
    <cdr:sp macro="" textlink="">
      <cdr:nvSpPr>
        <cdr:cNvPr id="13" name="TextBox 12"/>
        <cdr:cNvSpPr txBox="1"/>
      </cdr:nvSpPr>
      <cdr:spPr>
        <a:xfrm xmlns:a="http://schemas.openxmlformats.org/drawingml/2006/main" rot="505244">
          <a:off x="3598324" y="2493510"/>
          <a:ext cx="914400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-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5724,2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570EA-3F18-4969-A728-8858DC17DC3F}" type="datetimeFigureOut">
              <a:rPr lang="ru-RU" smtClean="0"/>
              <a:pPr/>
              <a:t>25.05.2016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13E33-B2A6-45F6-9073-3BF638B16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Заглавный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4596-A1DC-4EF0-92BA-4B184FEB1BDD}" type="slidenum">
              <a:rPr lang="ru-RU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485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2" y="4752126"/>
            <a:ext cx="9144000" cy="21129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8" y="1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6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1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1" cy="5851526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2" y="274638"/>
            <a:ext cx="6019803" cy="585152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2" y="4752126"/>
            <a:ext cx="9144000" cy="21129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8" y="1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798" y="3583838"/>
            <a:ext cx="6629402" cy="182636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798" y="2485801"/>
            <a:ext cx="6629402" cy="1066689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74639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2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8229601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32" y="5486400"/>
            <a:ext cx="404177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3" y="1516914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516914"/>
            <a:ext cx="404177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4320"/>
            <a:ext cx="7470649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1185528"/>
            <a:ext cx="3200400" cy="730251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214425"/>
            <a:ext cx="2743201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1" y="1981201"/>
            <a:ext cx="7086602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52" y="6422064"/>
            <a:ext cx="762001" cy="365126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4" y="1705710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31" y="1019908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9" y="2998766"/>
            <a:ext cx="3053867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6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2" y="4752126"/>
            <a:ext cx="9144000" cy="21129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1" y="1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4" y="274639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4" y="1600201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6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25.05.2016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4" y="6422064"/>
            <a:ext cx="2895599" cy="365126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3" y="6422064"/>
            <a:ext cx="762001" cy="365126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3B3B3B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3B3B3B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1916836"/>
            <a:ext cx="9144000" cy="2208245"/>
          </a:xfrm>
        </p:spPr>
        <p:txBody>
          <a:bodyPr>
            <a:noAutofit/>
          </a:bodyPr>
          <a:lstStyle/>
          <a:p>
            <a:pPr algn="ctr"/>
            <a:r>
              <a:rPr lang="ru-RU" sz="3800" i="1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«Кубанский сельскохозяйственный информационно-консультационный центр»</a:t>
            </a:r>
            <a:endParaRPr lang="ru-RU" sz="3800" i="1" dirty="0">
              <a:ln w="5000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"/>
            <a:ext cx="8892485" cy="960107"/>
          </a:xfrm>
        </p:spPr>
        <p:txBody>
          <a:bodyPr>
            <a:normAutofit/>
          </a:bodyPr>
          <a:lstStyle/>
          <a:p>
            <a:pPr algn="ctr"/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Государственное бюджетное учреждение Краснодарского края</a:t>
            </a:r>
            <a:endParaRPr lang="ru-RU" sz="2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1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7930" y="1448864"/>
          <a:ext cx="8208912" cy="38375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59362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мероприятия</a:t>
                      </a:r>
                      <a:endParaRPr lang="ru-RU" sz="1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 год</a:t>
                      </a:r>
                      <a:endParaRPr lang="ru-RU" sz="1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 год</a:t>
                      </a:r>
                      <a:endParaRPr lang="ru-RU" sz="1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 (+/-)</a:t>
                      </a:r>
                      <a:endParaRPr lang="ru-RU" sz="1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362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Ярмарки</a:t>
                      </a:r>
                      <a:endParaRPr lang="ru-RU" sz="16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353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1457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+1104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362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Встречи с гражданами в сельских поселениях</a:t>
                      </a:r>
                      <a:endParaRPr lang="ru-RU" sz="16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+41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362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Совещания</a:t>
                      </a:r>
                      <a:endParaRPr lang="ru-RU" sz="16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+88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362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Сходы граждан</a:t>
                      </a:r>
                      <a:endParaRPr lang="ru-RU" sz="16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+27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362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Семинары-совещания</a:t>
                      </a:r>
                      <a:endParaRPr lang="ru-RU" sz="16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+36</a:t>
                      </a:r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-315416"/>
          <a:ext cx="8965090" cy="1109902"/>
        </p:xfrm>
        <a:graphic>
          <a:graphicData uri="http://schemas.openxmlformats.org/drawingml/2006/table">
            <a:tbl>
              <a:tblPr/>
              <a:tblGrid>
                <a:gridCol w="631658"/>
                <a:gridCol w="3727226"/>
                <a:gridCol w="4606206"/>
              </a:tblGrid>
              <a:tr h="79953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 субсидий,  оформленных ИКС АПК в 2015 году (разрезе районных ИКЦ)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372">
                <a:tc>
                  <a:txBody>
                    <a:bodyPr/>
                    <a:lstStyle/>
                    <a:p>
                      <a:pPr algn="ct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5" y="785796"/>
          <a:ext cx="8858310" cy="5136775"/>
        </p:xfrm>
        <a:graphic>
          <a:graphicData uri="http://schemas.openxmlformats.org/drawingml/2006/table">
            <a:tbl>
              <a:tblPr/>
              <a:tblGrid>
                <a:gridCol w="689698"/>
                <a:gridCol w="3825669"/>
                <a:gridCol w="4342943"/>
              </a:tblGrid>
              <a:tr h="6429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 </a:t>
                      </a:r>
                      <a:r>
                        <a:rPr lang="ru-RU" sz="1600" b="1" i="1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600" b="1" i="1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ИКЦ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 субсидий, тыс. руб.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СИКЦ «Кавказский»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95 000,00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«ИКЦ» МО Крыловский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25 156,00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МБУ «СИКЦ» МО Тбилисский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19 144,26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«СИКЦ» МО Брюховецкий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18 984,61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«СИКЦ» МО Кущевский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18 490,00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«Щербиновский ИКЦ»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17 135,00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«ИКЦ» МО Темрюкский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13 690,00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МКУ «Ника» МО Гулькевичский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10 127,20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МФЦ "Павловский" (отдел ИКЦ)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8 460,49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"Выселковский ИКЦ"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8 449,40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«Кореновский СИКЦ»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4 782,50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«ИКЦ» МО Успенский район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4 558,00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"Белоглинский СИКЦ"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2 557,30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«ЮгСтар» Абинского района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2 265,00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МБУ «ИКЦ» Красноармейский район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607,00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40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ИТОГО: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249406,77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31" y="0"/>
          <a:ext cx="9144063" cy="6462709"/>
        </p:xfrm>
        <a:graphic>
          <a:graphicData uri="http://schemas.openxmlformats.org/drawingml/2006/table">
            <a:tbl>
              <a:tblPr/>
              <a:tblGrid>
                <a:gridCol w="2428860"/>
                <a:gridCol w="642942"/>
                <a:gridCol w="2500330"/>
                <a:gridCol w="571504"/>
                <a:gridCol w="1571636"/>
                <a:gridCol w="1428791"/>
              </a:tblGrid>
              <a:tr h="0">
                <a:tc gridSpan="6">
                  <a:txBody>
                    <a:bodyPr/>
                    <a:lstStyle/>
                    <a:p>
                      <a:pPr algn="r" fontAlgn="b"/>
                      <a:endParaRPr lang="ru-RU" sz="7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DDEBCF"/>
                        </a:gs>
                        <a:gs pos="50000">
                          <a:srgbClr val="9CB86E"/>
                        </a:gs>
                        <a:gs pos="100000">
                          <a:srgbClr val="156B13"/>
                        </a:gs>
                      </a:gsLst>
                      <a:lin ang="5400000" scaled="0"/>
                      <a:tileRect r="-100000" b="-1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26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Информация о работе районных ИКЦ </a:t>
                      </a:r>
                      <a:r>
                        <a:rPr lang="ru-RU" sz="1600" b="1" i="1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Краснодарского края по состоянию на 01.01.2016 г.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57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Районные ИКЦ, имеющие максимальные рейтинги в работе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Кол-во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штатн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. единиц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Районные ИКЦ,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имеющие средние и ниже средних рейтинги  в работе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Кол-во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штатн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. единиц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районов, в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которых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ИКЦ  ликвидированы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районов,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которых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ИКЦ не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были созданы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160" marR="5160" marT="516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 "СИКЦ", Кавказский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ИКЦ "Крымский"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Апшеронский (НП)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Ейский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"СИКЦ",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Брюховецкий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Кореновский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СИКЦ"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Белореченский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       (НП)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Лабинский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Выселковский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ИКЦ"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"ИКЦ",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Кущевский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Каневской (ООО, НП)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Ленинградский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"ИКЦ", Крыловский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"ИКЦ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Усть-Лабинский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Мостовский (ООО)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Туапсинский 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ИКЦ "Успенский"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"СИКЦ", Тбилисский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Отрадненский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        (МУ)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Город-курорт Геленджик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МФЦ "Павловский"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Щербиновский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ИКЦ"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Северский (МУ)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 Горячий Ключ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МКУ "СИКЦ "Ника",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Гулькевичский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МУП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Приморско-Ахтарский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ИКЦ"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Староминский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(МБУ)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 Армавир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Белоглинский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СИОКЦ"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Юг-Стар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Абинский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Тимашевский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         (ООО)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"ИКЦ", Темрюкский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"ИКЦ", Курганинский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 Новороссийск (МУ)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"СИКЦ", Калининский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Новопокровский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ИКЦ"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Город-курорт Анапа  (ООО)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"СИКЦ г. Сочи"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"ИКЦ", Красноармейский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  <a:tr h="1913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ИКЦ "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Новокубанский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МБУ "СИКЦ", Славянский р-н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60" marR="5160" marT="516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4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3648" y="2132856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2915816" y="1340768"/>
            <a:ext cx="1872208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779912" y="4581128"/>
            <a:ext cx="2016224" cy="7200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0" y="0"/>
          <a:ext cx="9042400" cy="675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480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6705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/>
        </p:nvGraphicFramePr>
        <p:xfrm>
          <a:off x="0" y="836712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 rot="785691">
            <a:off x="4304790" y="1531133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-13368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Объект 10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/>
        </p:nvGraphicFramePr>
        <p:xfrm>
          <a:off x="-612576" y="692696"/>
          <a:ext cx="10225136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222727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glitter dir="u"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2">
      <a:dk1>
        <a:sysClr val="windowText" lastClr="000000"/>
      </a:dk1>
      <a:lt1>
        <a:sysClr val="window" lastClr="FFFFFF"/>
      </a:lt1>
      <a:dk2>
        <a:srgbClr val="3B3B3B"/>
      </a:dk2>
      <a:lt2>
        <a:srgbClr val="00B05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1160</Words>
  <Application>Microsoft Office PowerPoint</Application>
  <PresentationFormat>Экран (4:3)</PresentationFormat>
  <Paragraphs>307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Техническая</vt:lpstr>
      <vt:lpstr>«Кубанский сельскохозяйственный информационно-консультационный центр»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«Кубанский сельскохозяйственный информационно-консультационный центр»</dc:title>
  <dc:creator>u.kulinich</dc:creator>
  <cp:lastModifiedBy>u.kulinich</cp:lastModifiedBy>
  <cp:revision>50</cp:revision>
  <dcterms:created xsi:type="dcterms:W3CDTF">2016-05-18T05:58:09Z</dcterms:created>
  <dcterms:modified xsi:type="dcterms:W3CDTF">2016-05-25T10:46:06Z</dcterms:modified>
</cp:coreProperties>
</file>